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4" r:id="rId2"/>
    <p:sldId id="492" r:id="rId3"/>
    <p:sldId id="495" r:id="rId4"/>
    <p:sldId id="280" r:id="rId5"/>
    <p:sldId id="497" r:id="rId6"/>
    <p:sldId id="284" r:id="rId7"/>
    <p:sldId id="494" r:id="rId8"/>
    <p:sldId id="490" r:id="rId9"/>
    <p:sldId id="256" r:id="rId10"/>
    <p:sldId id="3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me" id="{D4E4108F-8D52-C24F-BD48-C5B3E3415B20}">
          <p14:sldIdLst/>
        </p14:section>
        <p14:section name="Presentation" id="{F50E7A29-14EC-A74C-8115-EFF96D771BD2}">
          <p14:sldIdLst>
            <p14:sldId id="274"/>
            <p14:sldId id="492"/>
            <p14:sldId id="495"/>
            <p14:sldId id="280"/>
            <p14:sldId id="497"/>
            <p14:sldId id="284"/>
            <p14:sldId id="494"/>
            <p14:sldId id="490"/>
            <p14:sldId id="256"/>
            <p14:sldId id="383"/>
          </p14:sldIdLst>
        </p14:section>
        <p14:section name="Icons, Device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296"/>
    <a:srgbClr val="DDE0DF"/>
    <a:srgbClr val="9BB4B9"/>
    <a:srgbClr val="699D4B"/>
    <a:srgbClr val="417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4"/>
    <p:restoredTop sz="94880"/>
  </p:normalViewPr>
  <p:slideViewPr>
    <p:cSldViewPr snapToGrid="0" snapToObjects="1" showGuides="1">
      <p:cViewPr varScale="1">
        <p:scale>
          <a:sx n="178" d="100"/>
          <a:sy n="178" d="100"/>
        </p:scale>
        <p:origin x="1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7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0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1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interfax.ru/russia/60195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rosminzdrav.ru/news/2018/02/15/7121-ministr-veronika-skvortsova-dala-intervyu-meditsinskoy-gazete" TargetMode="External"/><Relationship Id="rId4" Type="http://schemas.openxmlformats.org/officeDocument/2006/relationships/hyperlink" Target="http://www.zdravmedinfo.com/mmednews.html?article=8182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iomed.ai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kmis.ru/kmi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is.ru/kmisregio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754A46-6526-5948-9A7C-21F60987FF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3055" b="3055"/>
          <a:stretch>
            <a:fillRect/>
          </a:stretch>
        </p:blipFill>
        <p:spPr>
          <a:xfrm>
            <a:off x="-206145" y="-56413"/>
            <a:ext cx="8999137" cy="4753614"/>
          </a:xfrm>
          <a:noFill/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65372E6-15FB-5A46-94E9-A540F09083C0}"/>
              </a:ext>
            </a:extLst>
          </p:cNvPr>
          <p:cNvGrpSpPr/>
          <p:nvPr/>
        </p:nvGrpSpPr>
        <p:grpSpPr>
          <a:xfrm>
            <a:off x="5327475" y="4447226"/>
            <a:ext cx="6189405" cy="1660992"/>
            <a:chOff x="7335129" y="4428518"/>
            <a:chExt cx="5810760" cy="1660992"/>
          </a:xfrm>
        </p:grpSpPr>
        <p:sp>
          <p:nvSpPr>
            <p:cNvPr id="5" name="TextBox 4"/>
            <p:cNvSpPr txBox="1"/>
            <p:nvPr/>
          </p:nvSpPr>
          <p:spPr>
            <a:xfrm>
              <a:off x="7335129" y="4428518"/>
              <a:ext cx="581076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Единый цифровой контур здравоохранения как инструмент выполнения майского указа Президента РФ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35129" y="5940880"/>
              <a:ext cx="5582160" cy="148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Информационные технологии в медицине 2018</a:t>
              </a:r>
              <a:endPara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" name="Straight Connector 5">
              <a:extLst>
                <a:ext uri="{FF2B5EF4-FFF2-40B4-BE49-F238E27FC236}">
                  <a16:creationId xmlns:a16="http://schemas.microsoft.com/office/drawing/2014/main" id="{6D33DFA0-B053-5442-AA7D-7ABF4C909F68}"/>
                </a:ext>
              </a:extLst>
            </p:cNvPr>
            <p:cNvCxnSpPr/>
            <p:nvPr/>
          </p:nvCxnSpPr>
          <p:spPr>
            <a:xfrm>
              <a:off x="7335129" y="5684616"/>
              <a:ext cx="691243" cy="0"/>
            </a:xfrm>
            <a:prstGeom prst="line">
              <a:avLst/>
            </a:prstGeom>
            <a:ln w="254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ACA9A9-2577-BB4E-B4B6-980B8BECA616}"/>
              </a:ext>
            </a:extLst>
          </p:cNvPr>
          <p:cNvSpPr/>
          <p:nvPr/>
        </p:nvSpPr>
        <p:spPr>
          <a:xfrm>
            <a:off x="334834" y="5713586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ИТМ2018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3782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170BA"/>
              </a:gs>
              <a:gs pos="99000">
                <a:srgbClr val="699D4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19921" y="2319821"/>
            <a:ext cx="5589224" cy="162564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spc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en-US" sz="4400" spc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227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89648" y="493208"/>
            <a:ext cx="3684814" cy="1775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Майский указ Президента №204 от 07.05.2018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9648" y="2460132"/>
            <a:ext cx="2888688" cy="246157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устойчивого естественного роста численности населения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продолжительности жизни до 78 лет к 2024 г., а к 2030 г. – до 80 лет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ускоренного внедрения цифровых технологий в экономике и социальной сфере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749108" y="2343149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22695" y="606800"/>
            <a:ext cx="3770499" cy="174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Целевые показатели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2696" y="861834"/>
            <a:ext cx="3982166" cy="412427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ожидаемой продолжительности здоровой жизни до 67 лет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суммарного коэффициента рождаемости до 1,7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граждан, ведущих здоровый образ жизни, а также увеличение до 55% доли граждан, систематически занимающихся физической культурой и спортом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показателей смертности населения трудоспособного возраста (до 350 случаев на 100 тыс. населения)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охвата всех граждан профилактическими медицинскими осмотрами не реже одного раза в год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081496" y="606800"/>
            <a:ext cx="0" cy="4200603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89A858-6ABB-CE49-A565-275CBB272B2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9867" r="9867"/>
          <a:stretch>
            <a:fillRect/>
          </a:stretch>
        </p:blipFill>
        <p:spPr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60D2BE-B5A7-EB47-A12F-0D1A27E384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74" r="21474"/>
          <a:stretch>
            <a:fillRect/>
          </a:stretch>
        </p:blipFill>
        <p:spPr>
          <a:xfrm>
            <a:off x="3635473" y="5193506"/>
            <a:ext cx="1343439" cy="1324863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57F88D-67D5-3645-867B-685E66B13847}"/>
              </a:ext>
            </a:extLst>
          </p:cNvPr>
          <p:cNvSpPr txBox="1"/>
          <p:nvPr/>
        </p:nvSpPr>
        <p:spPr>
          <a:xfrm>
            <a:off x="5133992" y="5484848"/>
            <a:ext cx="6488592" cy="107638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i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«Сегодня мы обязаны поставить перед собой цель принципиально нового уровня - к концу следующего десятилетия Россия должна уверенно войти в клуб стран "80 плюс", где продолжительность жизни превышает 80 лет. Это в том числе такие страны, как Япония, Франция, Германия» </a:t>
            </a:r>
            <a:endParaRPr lang="en-US" sz="1200" i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6247BA-10C5-CE47-88C2-8B5885341EC7}"/>
              </a:ext>
            </a:extLst>
          </p:cNvPr>
          <p:cNvSpPr txBox="1"/>
          <p:nvPr/>
        </p:nvSpPr>
        <p:spPr>
          <a:xfrm>
            <a:off x="5133992" y="5193506"/>
            <a:ext cx="5101697" cy="296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РФ Владимир Путин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833F5E9-AF94-F048-8A6A-C17E703CF84C}"/>
              </a:ext>
            </a:extLst>
          </p:cNvPr>
          <p:cNvGrpSpPr/>
          <p:nvPr/>
        </p:nvGrpSpPr>
        <p:grpSpPr>
          <a:xfrm>
            <a:off x="8600149" y="6420974"/>
            <a:ext cx="2904713" cy="194789"/>
            <a:chOff x="1886248" y="6239932"/>
            <a:chExt cx="2904713" cy="194789"/>
          </a:xfrm>
        </p:grpSpPr>
        <p:sp>
          <p:nvSpPr>
            <p:cNvPr id="20" name="Shape 3788">
              <a:extLst>
                <a:ext uri="{FF2B5EF4-FFF2-40B4-BE49-F238E27FC236}">
                  <a16:creationId xmlns:a16="http://schemas.microsoft.com/office/drawing/2014/main" id="{CEF2CF83-8D07-654A-AB64-3102CFEDD76A}"/>
                </a:ext>
              </a:extLst>
            </p:cNvPr>
            <p:cNvSpPr/>
            <p:nvPr/>
          </p:nvSpPr>
          <p:spPr>
            <a:xfrm>
              <a:off x="1886248" y="6239932"/>
              <a:ext cx="196552" cy="19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69" y="17122"/>
                    <a:pt x="16604" y="16682"/>
                    <a:pt x="15855" y="16325"/>
                  </a:cubicBezTo>
                  <a:cubicBezTo>
                    <a:pt x="15868" y="16284"/>
                    <a:pt x="15882" y="16244"/>
                    <a:pt x="15895" y="16203"/>
                  </a:cubicBezTo>
                  <a:cubicBezTo>
                    <a:pt x="16131" y="15457"/>
                    <a:pt x="16320" y="14656"/>
                    <a:pt x="16454" y="13812"/>
                  </a:cubicBezTo>
                  <a:cubicBezTo>
                    <a:pt x="16470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9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8"/>
                    <a:pt x="14127" y="19710"/>
                    <a:pt x="14321" y="19444"/>
                  </a:cubicBezTo>
                  <a:cubicBezTo>
                    <a:pt x="14339" y="19419"/>
                    <a:pt x="14357" y="19395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6" y="17239"/>
                  </a:cubicBezTo>
                  <a:cubicBezTo>
                    <a:pt x="16123" y="17536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4" y="12996"/>
                    <a:pt x="15392" y="14581"/>
                    <a:pt x="14970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1"/>
                  </a:moveTo>
                  <a:cubicBezTo>
                    <a:pt x="12608" y="6309"/>
                    <a:pt x="13855" y="6066"/>
                    <a:pt x="14970" y="5652"/>
                  </a:cubicBezTo>
                  <a:cubicBezTo>
                    <a:pt x="15392" y="7019"/>
                    <a:pt x="15654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1"/>
                    <a:pt x="11291" y="6361"/>
                  </a:cubicBezTo>
                  <a:close/>
                  <a:moveTo>
                    <a:pt x="11291" y="1032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2"/>
                    <a:pt x="11291" y="1032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6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1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5"/>
                    <a:pt x="16499" y="8112"/>
                  </a:cubicBezTo>
                  <a:cubicBezTo>
                    <a:pt x="16484" y="8005"/>
                    <a:pt x="16470" y="7896"/>
                    <a:pt x="16454" y="7789"/>
                  </a:cubicBezTo>
                  <a:cubicBezTo>
                    <a:pt x="16320" y="6944"/>
                    <a:pt x="16131" y="6144"/>
                    <a:pt x="15895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69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2"/>
                  </a:cubicBezTo>
                  <a:cubicBezTo>
                    <a:pt x="10309" y="1032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2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4" y="6066"/>
                    <a:pt x="8991" y="6309"/>
                    <a:pt x="10309" y="6361"/>
                  </a:cubicBezTo>
                  <a:cubicBezTo>
                    <a:pt x="10309" y="6361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4" y="15534"/>
                    <a:pt x="6629" y="15948"/>
                  </a:cubicBezTo>
                  <a:cubicBezTo>
                    <a:pt x="6207" y="14581"/>
                    <a:pt x="5945" y="12996"/>
                    <a:pt x="5902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6"/>
                    <a:pt x="6083" y="17239"/>
                  </a:cubicBezTo>
                  <a:cubicBezTo>
                    <a:pt x="6100" y="17282"/>
                    <a:pt x="6114" y="17329"/>
                    <a:pt x="6132" y="17372"/>
                  </a:cubicBezTo>
                  <a:cubicBezTo>
                    <a:pt x="6148" y="17410"/>
                    <a:pt x="6163" y="17450"/>
                    <a:pt x="6180" y="17488"/>
                  </a:cubicBezTo>
                  <a:cubicBezTo>
                    <a:pt x="6483" y="18192"/>
                    <a:pt x="6834" y="18822"/>
                    <a:pt x="7224" y="19369"/>
                  </a:cubicBezTo>
                  <a:cubicBezTo>
                    <a:pt x="7242" y="19395"/>
                    <a:pt x="7260" y="19419"/>
                    <a:pt x="7278" y="19444"/>
                  </a:cubicBezTo>
                  <a:cubicBezTo>
                    <a:pt x="7472" y="19710"/>
                    <a:pt x="7674" y="19958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9"/>
                    <a:pt x="4958" y="12135"/>
                  </a:cubicBezTo>
                  <a:cubicBezTo>
                    <a:pt x="4967" y="12260"/>
                    <a:pt x="4978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5" y="13596"/>
                    <a:pt x="5129" y="13704"/>
                    <a:pt x="5145" y="13812"/>
                  </a:cubicBezTo>
                  <a:cubicBezTo>
                    <a:pt x="5279" y="14656"/>
                    <a:pt x="5468" y="15457"/>
                    <a:pt x="5704" y="16203"/>
                  </a:cubicBezTo>
                  <a:cubicBezTo>
                    <a:pt x="5717" y="16244"/>
                    <a:pt x="5731" y="16284"/>
                    <a:pt x="5744" y="16325"/>
                  </a:cubicBezTo>
                  <a:cubicBezTo>
                    <a:pt x="4995" y="16682"/>
                    <a:pt x="4329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29" y="4478"/>
                    <a:pt x="4995" y="4918"/>
                    <a:pt x="5744" y="5276"/>
                  </a:cubicBezTo>
                  <a:cubicBezTo>
                    <a:pt x="5731" y="5317"/>
                    <a:pt x="5717" y="5357"/>
                    <a:pt x="5704" y="5397"/>
                  </a:cubicBezTo>
                  <a:cubicBezTo>
                    <a:pt x="5468" y="6144"/>
                    <a:pt x="5279" y="6944"/>
                    <a:pt x="5145" y="7789"/>
                  </a:cubicBezTo>
                  <a:cubicBezTo>
                    <a:pt x="5129" y="7896"/>
                    <a:pt x="5115" y="8005"/>
                    <a:pt x="5100" y="8112"/>
                  </a:cubicBezTo>
                  <a:cubicBezTo>
                    <a:pt x="5055" y="8435"/>
                    <a:pt x="5018" y="8761"/>
                    <a:pt x="4989" y="9093"/>
                  </a:cubicBezTo>
                  <a:cubicBezTo>
                    <a:pt x="4978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1"/>
                    <a:pt x="7278" y="2156"/>
                  </a:cubicBezTo>
                  <a:cubicBezTo>
                    <a:pt x="7260" y="2181"/>
                    <a:pt x="7242" y="2206"/>
                    <a:pt x="7224" y="2231"/>
                  </a:cubicBezTo>
                  <a:cubicBezTo>
                    <a:pt x="6834" y="2778"/>
                    <a:pt x="6483" y="3408"/>
                    <a:pt x="6180" y="4112"/>
                  </a:cubicBezTo>
                  <a:cubicBezTo>
                    <a:pt x="6163" y="4151"/>
                    <a:pt x="6148" y="4190"/>
                    <a:pt x="6132" y="4229"/>
                  </a:cubicBezTo>
                  <a:cubicBezTo>
                    <a:pt x="6114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699D4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04DD09-639C-BD43-A71C-BA50B97DAD9D}"/>
                </a:ext>
              </a:extLst>
            </p:cNvPr>
            <p:cNvSpPr txBox="1"/>
            <p:nvPr/>
          </p:nvSpPr>
          <p:spPr>
            <a:xfrm>
              <a:off x="2217282" y="6239932"/>
              <a:ext cx="257367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4"/>
                </a:rPr>
                <a:t>http://www.interfax.ru/russia/601952</a:t>
              </a:r>
              <a:endPara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6577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E05089-BB34-4045-95BB-8882F516812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-41641" y="-384365"/>
            <a:ext cx="12233641" cy="3825052"/>
          </a:xfrm>
          <a:noFill/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CDC86E5-0B7D-5C4F-9D84-901B4A76A54F}"/>
              </a:ext>
            </a:extLst>
          </p:cNvPr>
          <p:cNvSpPr/>
          <p:nvPr/>
        </p:nvSpPr>
        <p:spPr bwMode="auto">
          <a:xfrm>
            <a:off x="1033602" y="3529941"/>
            <a:ext cx="3445265" cy="514350"/>
          </a:xfrm>
          <a:prstGeom prst="roundRect">
            <a:avLst/>
          </a:prstGeom>
          <a:solidFill>
            <a:srgbClr val="DDE0D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системы оказания первичной медико-санитарной помощи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3906390-9500-7B4E-BE94-2674EB5888F7}"/>
              </a:ext>
            </a:extLst>
          </p:cNvPr>
          <p:cNvSpPr/>
          <p:nvPr/>
        </p:nvSpPr>
        <p:spPr bwMode="auto">
          <a:xfrm>
            <a:off x="1039900" y="4633598"/>
            <a:ext cx="3445266" cy="514350"/>
          </a:xfrm>
          <a:prstGeom prst="roundRect">
            <a:avLst/>
          </a:prstGeom>
          <a:solidFill>
            <a:srgbClr val="9BB4B9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Борьба с сердечно-сосудистыми заболеваниями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05E6D04A-779D-9240-8E6B-BAD36A5C51EC}"/>
              </a:ext>
            </a:extLst>
          </p:cNvPr>
          <p:cNvSpPr/>
          <p:nvPr/>
        </p:nvSpPr>
        <p:spPr bwMode="auto">
          <a:xfrm>
            <a:off x="1033601" y="4086357"/>
            <a:ext cx="3445266" cy="514350"/>
          </a:xfrm>
          <a:prstGeom prst="roundRect">
            <a:avLst/>
          </a:prstGeom>
          <a:solidFill>
            <a:srgbClr val="DDE0D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Борьба с онкологическими заболеваниями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EF4CEB9-C0BC-6047-9997-7D0D7535F5FB}"/>
              </a:ext>
            </a:extLst>
          </p:cNvPr>
          <p:cNvSpPr/>
          <p:nvPr/>
        </p:nvSpPr>
        <p:spPr bwMode="auto">
          <a:xfrm>
            <a:off x="1033601" y="5199189"/>
            <a:ext cx="3445266" cy="514350"/>
          </a:xfrm>
          <a:prstGeom prst="roundRect">
            <a:avLst/>
          </a:prstGeom>
          <a:solidFill>
            <a:srgbClr val="9BB4B9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Создание единого цифрового контура на основе ЕГИСЗ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8D8395F-2BEE-004E-B337-0C810AF7B73F}"/>
              </a:ext>
            </a:extLst>
          </p:cNvPr>
          <p:cNvSpPr/>
          <p:nvPr/>
        </p:nvSpPr>
        <p:spPr bwMode="auto">
          <a:xfrm>
            <a:off x="1033601" y="5755605"/>
            <a:ext cx="3445266" cy="514350"/>
          </a:xfrm>
          <a:prstGeom prst="roundRect">
            <a:avLst/>
          </a:prstGeom>
          <a:solidFill>
            <a:srgbClr val="DDE0D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Развитие детского здравоохранения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ED3D0C62-B06D-D941-8D58-DBA37E53FC2F}"/>
              </a:ext>
            </a:extLst>
          </p:cNvPr>
          <p:cNvSpPr/>
          <p:nvPr/>
        </p:nvSpPr>
        <p:spPr bwMode="auto">
          <a:xfrm>
            <a:off x="1033601" y="6312021"/>
            <a:ext cx="3445266" cy="514350"/>
          </a:xfrm>
          <a:prstGeom prst="roundRect">
            <a:avLst/>
          </a:prstGeom>
          <a:solidFill>
            <a:srgbClr val="DDE0D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Обеспечение медицинских организаций квалифицированными кадрами и ….</a:t>
            </a:r>
          </a:p>
        </p:txBody>
      </p:sp>
      <p:sp>
        <p:nvSpPr>
          <p:cNvPr id="9" name="Закрывающая фигурная скобка 8">
            <a:extLst>
              <a:ext uri="{FF2B5EF4-FFF2-40B4-BE49-F238E27FC236}">
                <a16:creationId xmlns:a16="http://schemas.microsoft.com/office/drawing/2014/main" id="{58734548-4F62-6747-8D5E-E02804A40C2A}"/>
              </a:ext>
            </a:extLst>
          </p:cNvPr>
          <p:cNvSpPr/>
          <p:nvPr/>
        </p:nvSpPr>
        <p:spPr>
          <a:xfrm>
            <a:off x="4536202" y="4743450"/>
            <a:ext cx="372533" cy="782762"/>
          </a:xfrm>
          <a:prstGeom prst="rightBrace">
            <a:avLst/>
          </a:prstGeom>
          <a:noFill/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Group 19">
            <a:extLst>
              <a:ext uri="{FF2B5EF4-FFF2-40B4-BE49-F238E27FC236}">
                <a16:creationId xmlns:a16="http://schemas.microsoft.com/office/drawing/2014/main" id="{11901A05-4BE1-8C42-B72E-AE3F8E15536B}"/>
              </a:ext>
            </a:extLst>
          </p:cNvPr>
          <p:cNvGrpSpPr/>
          <p:nvPr/>
        </p:nvGrpSpPr>
        <p:grpSpPr>
          <a:xfrm>
            <a:off x="6265333" y="3816160"/>
            <a:ext cx="4077158" cy="565019"/>
            <a:chOff x="792162" y="2395895"/>
            <a:chExt cx="4077158" cy="5650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0CF326-0548-AC43-B313-F0D2BD8C143C}"/>
                </a:ext>
              </a:extLst>
            </p:cNvPr>
            <p:cNvSpPr txBox="1"/>
            <p:nvPr/>
          </p:nvSpPr>
          <p:spPr>
            <a:xfrm>
              <a:off x="2714662" y="2395895"/>
              <a:ext cx="2154658" cy="147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Снижение смертности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B73C87-3D1A-E94D-9D6A-3C10AB8349A8}"/>
                </a:ext>
              </a:extLst>
            </p:cNvPr>
            <p:cNvSpPr txBox="1"/>
            <p:nvPr/>
          </p:nvSpPr>
          <p:spPr>
            <a:xfrm>
              <a:off x="2714662" y="2560343"/>
              <a:ext cx="2154658" cy="369332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 болезней системы кровообращения</a:t>
              </a: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 2024 г. 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028BBF-64EA-F144-85DF-D1A51BF27181}"/>
                </a:ext>
              </a:extLst>
            </p:cNvPr>
            <p:cNvSpPr txBox="1"/>
            <p:nvPr/>
          </p:nvSpPr>
          <p:spPr>
            <a:xfrm>
              <a:off x="792162" y="2407142"/>
              <a:ext cx="1522214" cy="4431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23.4</a:t>
              </a:r>
              <a:r>
                <a:rPr lang="en-US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</a:p>
          </p:txBody>
        </p:sp>
        <p:cxnSp>
          <p:nvCxnSpPr>
            <p:cNvPr id="19" name="Straight Connector 26">
              <a:extLst>
                <a:ext uri="{FF2B5EF4-FFF2-40B4-BE49-F238E27FC236}">
                  <a16:creationId xmlns:a16="http://schemas.microsoft.com/office/drawing/2014/main" id="{29681812-DC14-2643-B3D5-A562BDC57FB1}"/>
                </a:ext>
              </a:extLst>
            </p:cNvPr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8015ED-85DA-AC4C-A036-C927E9C8F8A6}"/>
              </a:ext>
            </a:extLst>
          </p:cNvPr>
          <p:cNvGrpSpPr/>
          <p:nvPr/>
        </p:nvGrpSpPr>
        <p:grpSpPr>
          <a:xfrm>
            <a:off x="8281118" y="4944622"/>
            <a:ext cx="3684060" cy="675722"/>
            <a:chOff x="1028576" y="2395895"/>
            <a:chExt cx="3684060" cy="6757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3A0F2B-537C-3648-B8F3-87DF06FE6B72}"/>
                </a:ext>
              </a:extLst>
            </p:cNvPr>
            <p:cNvSpPr txBox="1"/>
            <p:nvPr/>
          </p:nvSpPr>
          <p:spPr>
            <a:xfrm>
              <a:off x="2714661" y="2395895"/>
              <a:ext cx="1997975" cy="295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Снижение больничной летальности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67A9D1-1F31-244C-8524-3CC21ACDC964}"/>
                </a:ext>
              </a:extLst>
            </p:cNvPr>
            <p:cNvSpPr txBox="1"/>
            <p:nvPr/>
          </p:nvSpPr>
          <p:spPr>
            <a:xfrm>
              <a:off x="2714662" y="2702285"/>
              <a:ext cx="1997974" cy="369332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 острого коронарного синдрома</a:t>
              </a: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 2024 г. 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8E9389-8D1A-034D-8BA8-58476C5739FF}"/>
                </a:ext>
              </a:extLst>
            </p:cNvPr>
            <p:cNvSpPr txBox="1"/>
            <p:nvPr/>
          </p:nvSpPr>
          <p:spPr>
            <a:xfrm>
              <a:off x="1028576" y="2404166"/>
              <a:ext cx="1285800" cy="446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r>
                <a:rPr lang="en-US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</a:p>
          </p:txBody>
        </p:sp>
        <p:cxnSp>
          <p:nvCxnSpPr>
            <p:cNvPr id="24" name="Straight Connector 26">
              <a:extLst>
                <a:ext uri="{FF2B5EF4-FFF2-40B4-BE49-F238E27FC236}">
                  <a16:creationId xmlns:a16="http://schemas.microsoft.com/office/drawing/2014/main" id="{4C8C124B-EF52-7740-BE57-DBF7A1C28D7E}"/>
                </a:ext>
              </a:extLst>
            </p:cNvPr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A69EAB9F-7B94-2142-A08A-F35BE5C74642}"/>
              </a:ext>
            </a:extLst>
          </p:cNvPr>
          <p:cNvGrpSpPr/>
          <p:nvPr/>
        </p:nvGrpSpPr>
        <p:grpSpPr>
          <a:xfrm>
            <a:off x="4736787" y="4944622"/>
            <a:ext cx="3789146" cy="851921"/>
            <a:chOff x="1028576" y="2395895"/>
            <a:chExt cx="3789146" cy="85192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CA0C5F-3780-F740-89AE-8482B487C67C}"/>
                </a:ext>
              </a:extLst>
            </p:cNvPr>
            <p:cNvSpPr txBox="1"/>
            <p:nvPr/>
          </p:nvSpPr>
          <p:spPr>
            <a:xfrm>
              <a:off x="2714661" y="2395895"/>
              <a:ext cx="2000611" cy="295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Снижение больничной летальности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33E93D-22F0-084C-A638-2B4724EAC338}"/>
                </a:ext>
              </a:extLst>
            </p:cNvPr>
            <p:cNvSpPr txBox="1"/>
            <p:nvPr/>
          </p:nvSpPr>
          <p:spPr>
            <a:xfrm>
              <a:off x="2714661" y="2693818"/>
              <a:ext cx="2103061" cy="55399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 острого нарушения мозгового кровообращения</a:t>
              </a:r>
              <a:r>
                <a:rPr lang="en-US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 2024 г. 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69C2B-B48B-3146-8A00-D6298CABC627}"/>
                </a:ext>
              </a:extLst>
            </p:cNvPr>
            <p:cNvSpPr txBox="1"/>
            <p:nvPr/>
          </p:nvSpPr>
          <p:spPr>
            <a:xfrm>
              <a:off x="1028576" y="2404166"/>
              <a:ext cx="1285800" cy="446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</a:t>
              </a:r>
              <a:r>
                <a:rPr lang="en-US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</a:p>
          </p:txBody>
        </p:sp>
        <p:cxnSp>
          <p:nvCxnSpPr>
            <p:cNvPr id="29" name="Straight Connector 26">
              <a:extLst>
                <a:ext uri="{FF2B5EF4-FFF2-40B4-BE49-F238E27FC236}">
                  <a16:creationId xmlns:a16="http://schemas.microsoft.com/office/drawing/2014/main" id="{EDE6396C-E5CC-5A4D-B1BD-8CA9821F37DD}"/>
                </a:ext>
              </a:extLst>
            </p:cNvPr>
            <p:cNvCxnSpPr/>
            <p:nvPr/>
          </p:nvCxnSpPr>
          <p:spPr>
            <a:xfrm>
              <a:off x="2471058" y="2417667"/>
              <a:ext cx="0" cy="543247"/>
            </a:xfrm>
            <a:prstGeom prst="line">
              <a:avLst/>
            </a:prstGeom>
            <a:ln w="25400">
              <a:gradFill>
                <a:gsLst>
                  <a:gs pos="0">
                    <a:srgbClr val="4170BA"/>
                  </a:gs>
                  <a:gs pos="100000">
                    <a:srgbClr val="699D4B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FD653F3-02E6-4549-8383-B3622B989CE9}"/>
              </a:ext>
            </a:extLst>
          </p:cNvPr>
          <p:cNvSpPr txBox="1"/>
          <p:nvPr/>
        </p:nvSpPr>
        <p:spPr>
          <a:xfrm rot="16200000">
            <a:off x="-1040983" y="4756664"/>
            <a:ext cx="307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B92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проект «Здравоохранение»</a:t>
            </a:r>
          </a:p>
        </p:txBody>
      </p:sp>
    </p:spTree>
    <p:extLst>
      <p:ext uri="{BB962C8B-B14F-4D97-AF65-F5344CB8AC3E}">
        <p14:creationId xmlns:p14="http://schemas.microsoft.com/office/powerpoint/2010/main" val="9168225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1317695"/>
            <a:ext cx="3558455" cy="149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Петербургский экономический форум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769" y="1545242"/>
            <a:ext cx="3077715" cy="329237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i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«Максимально ранняя диагностика заболеваний, более активное внедрение современных технологий позволят вывести предикативные, превентивные меры по сохранению здоровья на качественно новый уровень»</a:t>
            </a:r>
          </a:p>
          <a:p>
            <a:pPr algn="ctr">
              <a:lnSpc>
                <a:spcPct val="150000"/>
              </a:lnSpc>
            </a:pPr>
            <a:endParaRPr lang="ru-RU" sz="1200" i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i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«В ближайшие два-три года будет создана система цифрового контура здравоохранения. А деятельность по </a:t>
            </a:r>
            <a:r>
              <a:rPr lang="ru-RU" sz="1200" i="1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здоровьесбережению</a:t>
            </a:r>
            <a:r>
              <a:rPr lang="ru-RU" sz="1200" i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 РФ станет междисциплинарной»</a:t>
            </a:r>
            <a:endParaRPr lang="en-US" sz="1200" i="1" dirty="0">
              <a:solidFill>
                <a:schemeClr val="tx1">
                  <a:alpha val="6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3624"/>
          <p:cNvSpPr/>
          <p:nvPr/>
        </p:nvSpPr>
        <p:spPr>
          <a:xfrm>
            <a:off x="2079251" y="810297"/>
            <a:ext cx="339502" cy="33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F98E50-8815-3846-B4C8-2F84EE10D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22768" r="22768"/>
          <a:stretch>
            <a:fillRect/>
          </a:stretch>
        </p:blipFill>
        <p:spPr>
          <a:noFill/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8844093-34FD-3248-8AC7-27D3A2DF4600}"/>
              </a:ext>
            </a:extLst>
          </p:cNvPr>
          <p:cNvGrpSpPr/>
          <p:nvPr/>
        </p:nvGrpSpPr>
        <p:grpSpPr>
          <a:xfrm>
            <a:off x="418234" y="5341413"/>
            <a:ext cx="5060157" cy="194789"/>
            <a:chOff x="1886248" y="6239932"/>
            <a:chExt cx="5060157" cy="194789"/>
          </a:xfrm>
        </p:grpSpPr>
        <p:sp>
          <p:nvSpPr>
            <p:cNvPr id="21" name="Shape 3788">
              <a:extLst>
                <a:ext uri="{FF2B5EF4-FFF2-40B4-BE49-F238E27FC236}">
                  <a16:creationId xmlns:a16="http://schemas.microsoft.com/office/drawing/2014/main" id="{D5EE6A4F-55A0-C445-B54F-698553410E87}"/>
                </a:ext>
              </a:extLst>
            </p:cNvPr>
            <p:cNvSpPr/>
            <p:nvPr/>
          </p:nvSpPr>
          <p:spPr>
            <a:xfrm>
              <a:off x="1886248" y="6239932"/>
              <a:ext cx="196552" cy="19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69" y="17122"/>
                    <a:pt x="16604" y="16682"/>
                    <a:pt x="15855" y="16325"/>
                  </a:cubicBezTo>
                  <a:cubicBezTo>
                    <a:pt x="15868" y="16284"/>
                    <a:pt x="15882" y="16244"/>
                    <a:pt x="15895" y="16203"/>
                  </a:cubicBezTo>
                  <a:cubicBezTo>
                    <a:pt x="16131" y="15457"/>
                    <a:pt x="16320" y="14656"/>
                    <a:pt x="16454" y="13812"/>
                  </a:cubicBezTo>
                  <a:cubicBezTo>
                    <a:pt x="16470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9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8"/>
                    <a:pt x="14127" y="19710"/>
                    <a:pt x="14321" y="19444"/>
                  </a:cubicBezTo>
                  <a:cubicBezTo>
                    <a:pt x="14339" y="19419"/>
                    <a:pt x="14357" y="19395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6" y="17239"/>
                  </a:cubicBezTo>
                  <a:cubicBezTo>
                    <a:pt x="16123" y="17536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4" y="12996"/>
                    <a:pt x="15392" y="14581"/>
                    <a:pt x="14970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1"/>
                  </a:moveTo>
                  <a:cubicBezTo>
                    <a:pt x="12608" y="6309"/>
                    <a:pt x="13855" y="6066"/>
                    <a:pt x="14970" y="5652"/>
                  </a:cubicBezTo>
                  <a:cubicBezTo>
                    <a:pt x="15392" y="7019"/>
                    <a:pt x="15654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1"/>
                    <a:pt x="11291" y="6361"/>
                  </a:cubicBezTo>
                  <a:close/>
                  <a:moveTo>
                    <a:pt x="11291" y="1032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2"/>
                    <a:pt x="11291" y="1032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6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1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5"/>
                    <a:pt x="16499" y="8112"/>
                  </a:cubicBezTo>
                  <a:cubicBezTo>
                    <a:pt x="16484" y="8005"/>
                    <a:pt x="16470" y="7896"/>
                    <a:pt x="16454" y="7789"/>
                  </a:cubicBezTo>
                  <a:cubicBezTo>
                    <a:pt x="16320" y="6944"/>
                    <a:pt x="16131" y="6144"/>
                    <a:pt x="15895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69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2"/>
                  </a:cubicBezTo>
                  <a:cubicBezTo>
                    <a:pt x="10309" y="1032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2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4" y="6066"/>
                    <a:pt x="8991" y="6309"/>
                    <a:pt x="10309" y="6361"/>
                  </a:cubicBezTo>
                  <a:cubicBezTo>
                    <a:pt x="10309" y="6361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4" y="15534"/>
                    <a:pt x="6629" y="15948"/>
                  </a:cubicBezTo>
                  <a:cubicBezTo>
                    <a:pt x="6207" y="14581"/>
                    <a:pt x="5945" y="12996"/>
                    <a:pt x="5902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6"/>
                    <a:pt x="6083" y="17239"/>
                  </a:cubicBezTo>
                  <a:cubicBezTo>
                    <a:pt x="6100" y="17282"/>
                    <a:pt x="6114" y="17329"/>
                    <a:pt x="6132" y="17372"/>
                  </a:cubicBezTo>
                  <a:cubicBezTo>
                    <a:pt x="6148" y="17410"/>
                    <a:pt x="6163" y="17450"/>
                    <a:pt x="6180" y="17488"/>
                  </a:cubicBezTo>
                  <a:cubicBezTo>
                    <a:pt x="6483" y="18192"/>
                    <a:pt x="6834" y="18822"/>
                    <a:pt x="7224" y="19369"/>
                  </a:cubicBezTo>
                  <a:cubicBezTo>
                    <a:pt x="7242" y="19395"/>
                    <a:pt x="7260" y="19419"/>
                    <a:pt x="7278" y="19444"/>
                  </a:cubicBezTo>
                  <a:cubicBezTo>
                    <a:pt x="7472" y="19710"/>
                    <a:pt x="7674" y="19958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9"/>
                    <a:pt x="4958" y="12135"/>
                  </a:cubicBezTo>
                  <a:cubicBezTo>
                    <a:pt x="4967" y="12260"/>
                    <a:pt x="4978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5" y="13596"/>
                    <a:pt x="5129" y="13704"/>
                    <a:pt x="5145" y="13812"/>
                  </a:cubicBezTo>
                  <a:cubicBezTo>
                    <a:pt x="5279" y="14656"/>
                    <a:pt x="5468" y="15457"/>
                    <a:pt x="5704" y="16203"/>
                  </a:cubicBezTo>
                  <a:cubicBezTo>
                    <a:pt x="5717" y="16244"/>
                    <a:pt x="5731" y="16284"/>
                    <a:pt x="5744" y="16325"/>
                  </a:cubicBezTo>
                  <a:cubicBezTo>
                    <a:pt x="4995" y="16682"/>
                    <a:pt x="4329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29" y="4478"/>
                    <a:pt x="4995" y="4918"/>
                    <a:pt x="5744" y="5276"/>
                  </a:cubicBezTo>
                  <a:cubicBezTo>
                    <a:pt x="5731" y="5317"/>
                    <a:pt x="5717" y="5357"/>
                    <a:pt x="5704" y="5397"/>
                  </a:cubicBezTo>
                  <a:cubicBezTo>
                    <a:pt x="5468" y="6144"/>
                    <a:pt x="5279" y="6944"/>
                    <a:pt x="5145" y="7789"/>
                  </a:cubicBezTo>
                  <a:cubicBezTo>
                    <a:pt x="5129" y="7896"/>
                    <a:pt x="5115" y="8005"/>
                    <a:pt x="5100" y="8112"/>
                  </a:cubicBezTo>
                  <a:cubicBezTo>
                    <a:pt x="5055" y="8435"/>
                    <a:pt x="5018" y="8761"/>
                    <a:pt x="4989" y="9093"/>
                  </a:cubicBezTo>
                  <a:cubicBezTo>
                    <a:pt x="4978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1"/>
                    <a:pt x="7278" y="2156"/>
                  </a:cubicBezTo>
                  <a:cubicBezTo>
                    <a:pt x="7260" y="2181"/>
                    <a:pt x="7242" y="2206"/>
                    <a:pt x="7224" y="2231"/>
                  </a:cubicBezTo>
                  <a:cubicBezTo>
                    <a:pt x="6834" y="2778"/>
                    <a:pt x="6483" y="3408"/>
                    <a:pt x="6180" y="4112"/>
                  </a:cubicBezTo>
                  <a:cubicBezTo>
                    <a:pt x="6163" y="4151"/>
                    <a:pt x="6148" y="4190"/>
                    <a:pt x="6132" y="4229"/>
                  </a:cubicBezTo>
                  <a:cubicBezTo>
                    <a:pt x="6114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699D4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C5BD5A-D123-E34D-9160-91BC646DC358}"/>
                </a:ext>
              </a:extLst>
            </p:cNvPr>
            <p:cNvSpPr txBox="1"/>
            <p:nvPr/>
          </p:nvSpPr>
          <p:spPr>
            <a:xfrm>
              <a:off x="2173796" y="6275129"/>
              <a:ext cx="477260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u="sng" dirty="0">
                  <a:solidFill>
                    <a:srgbClr val="0563C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4"/>
                </a:rPr>
                <a:t>http://www.zdravmedinfo.com/mmednews.html?article=81822</a:t>
              </a:r>
              <a:endPara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43079AC-EA20-7A48-A29B-02EA72742EB0}"/>
              </a:ext>
            </a:extLst>
          </p:cNvPr>
          <p:cNvSpPr txBox="1"/>
          <p:nvPr/>
        </p:nvSpPr>
        <p:spPr>
          <a:xfrm>
            <a:off x="8100145" y="1317695"/>
            <a:ext cx="3558455" cy="149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Интервью «Медицинской газете»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000BC7-A768-C946-ABE6-8A3B1388E68E}"/>
              </a:ext>
            </a:extLst>
          </p:cNvPr>
          <p:cNvSpPr txBox="1"/>
          <p:nvPr/>
        </p:nvSpPr>
        <p:spPr>
          <a:xfrm>
            <a:off x="8408503" y="1634991"/>
            <a:ext cx="3077715" cy="246137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i="1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«Профилактика является абсолютным приоритетом российского здравоохранения. Причём профилактику мы понимаем очень широко, как систему популяционных и индивидуальных мер, связанных с формированием здорового образа жизни, борьбой с деструктивным поведением, реализацией стратегии «высокого риска»</a:t>
            </a:r>
          </a:p>
        </p:txBody>
      </p:sp>
      <p:sp>
        <p:nvSpPr>
          <p:cNvPr id="30" name="Shape 3624">
            <a:extLst>
              <a:ext uri="{FF2B5EF4-FFF2-40B4-BE49-F238E27FC236}">
                <a16:creationId xmlns:a16="http://schemas.microsoft.com/office/drawing/2014/main" id="{0F7A587D-6A5C-374C-9E26-FA771E420520}"/>
              </a:ext>
            </a:extLst>
          </p:cNvPr>
          <p:cNvSpPr/>
          <p:nvPr/>
        </p:nvSpPr>
        <p:spPr>
          <a:xfrm>
            <a:off x="9645996" y="810297"/>
            <a:ext cx="339502" cy="339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18DB690-B156-CF45-A1E4-1535E3D4B864}"/>
              </a:ext>
            </a:extLst>
          </p:cNvPr>
          <p:cNvGrpSpPr/>
          <p:nvPr/>
        </p:nvGrpSpPr>
        <p:grpSpPr>
          <a:xfrm>
            <a:off x="7984979" y="5300407"/>
            <a:ext cx="3800621" cy="307777"/>
            <a:chOff x="1886248" y="6198926"/>
            <a:chExt cx="3800621" cy="307777"/>
          </a:xfrm>
        </p:grpSpPr>
        <p:sp>
          <p:nvSpPr>
            <p:cNvPr id="32" name="Shape 3788">
              <a:extLst>
                <a:ext uri="{FF2B5EF4-FFF2-40B4-BE49-F238E27FC236}">
                  <a16:creationId xmlns:a16="http://schemas.microsoft.com/office/drawing/2014/main" id="{6CF6DD44-FD9A-1347-A9BC-FC10E1225B96}"/>
                </a:ext>
              </a:extLst>
            </p:cNvPr>
            <p:cNvSpPr/>
            <p:nvPr/>
          </p:nvSpPr>
          <p:spPr>
            <a:xfrm>
              <a:off x="1886248" y="6239932"/>
              <a:ext cx="196552" cy="19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69" y="17122"/>
                    <a:pt x="16604" y="16682"/>
                    <a:pt x="15855" y="16325"/>
                  </a:cubicBezTo>
                  <a:cubicBezTo>
                    <a:pt x="15868" y="16284"/>
                    <a:pt x="15882" y="16244"/>
                    <a:pt x="15895" y="16203"/>
                  </a:cubicBezTo>
                  <a:cubicBezTo>
                    <a:pt x="16131" y="15457"/>
                    <a:pt x="16320" y="14656"/>
                    <a:pt x="16454" y="13812"/>
                  </a:cubicBezTo>
                  <a:cubicBezTo>
                    <a:pt x="16470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9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8"/>
                    <a:pt x="14127" y="19710"/>
                    <a:pt x="14321" y="19444"/>
                  </a:cubicBezTo>
                  <a:cubicBezTo>
                    <a:pt x="14339" y="19419"/>
                    <a:pt x="14357" y="19395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6" y="17239"/>
                  </a:cubicBezTo>
                  <a:cubicBezTo>
                    <a:pt x="16123" y="17536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4" y="12996"/>
                    <a:pt x="15392" y="14581"/>
                    <a:pt x="14970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1"/>
                  </a:moveTo>
                  <a:cubicBezTo>
                    <a:pt x="12608" y="6309"/>
                    <a:pt x="13855" y="6066"/>
                    <a:pt x="14970" y="5652"/>
                  </a:cubicBezTo>
                  <a:cubicBezTo>
                    <a:pt x="15392" y="7019"/>
                    <a:pt x="15654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1"/>
                    <a:pt x="11291" y="6361"/>
                  </a:cubicBezTo>
                  <a:close/>
                  <a:moveTo>
                    <a:pt x="11291" y="1032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2"/>
                    <a:pt x="11291" y="1032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6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1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5"/>
                    <a:pt x="16499" y="8112"/>
                  </a:cubicBezTo>
                  <a:cubicBezTo>
                    <a:pt x="16484" y="8005"/>
                    <a:pt x="16470" y="7896"/>
                    <a:pt x="16454" y="7789"/>
                  </a:cubicBezTo>
                  <a:cubicBezTo>
                    <a:pt x="16320" y="6944"/>
                    <a:pt x="16131" y="6144"/>
                    <a:pt x="15895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69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2"/>
                  </a:cubicBezTo>
                  <a:cubicBezTo>
                    <a:pt x="10309" y="1032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2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4" y="6066"/>
                    <a:pt x="8991" y="6309"/>
                    <a:pt x="10309" y="6361"/>
                  </a:cubicBezTo>
                  <a:cubicBezTo>
                    <a:pt x="10309" y="6361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4" y="15534"/>
                    <a:pt x="6629" y="15948"/>
                  </a:cubicBezTo>
                  <a:cubicBezTo>
                    <a:pt x="6207" y="14581"/>
                    <a:pt x="5945" y="12996"/>
                    <a:pt x="5902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6"/>
                    <a:pt x="6083" y="17239"/>
                  </a:cubicBezTo>
                  <a:cubicBezTo>
                    <a:pt x="6100" y="17282"/>
                    <a:pt x="6114" y="17329"/>
                    <a:pt x="6132" y="17372"/>
                  </a:cubicBezTo>
                  <a:cubicBezTo>
                    <a:pt x="6148" y="17410"/>
                    <a:pt x="6163" y="17450"/>
                    <a:pt x="6180" y="17488"/>
                  </a:cubicBezTo>
                  <a:cubicBezTo>
                    <a:pt x="6483" y="18192"/>
                    <a:pt x="6834" y="18822"/>
                    <a:pt x="7224" y="19369"/>
                  </a:cubicBezTo>
                  <a:cubicBezTo>
                    <a:pt x="7242" y="19395"/>
                    <a:pt x="7260" y="19419"/>
                    <a:pt x="7278" y="19444"/>
                  </a:cubicBezTo>
                  <a:cubicBezTo>
                    <a:pt x="7472" y="19710"/>
                    <a:pt x="7674" y="19958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9"/>
                    <a:pt x="4958" y="12135"/>
                  </a:cubicBezTo>
                  <a:cubicBezTo>
                    <a:pt x="4967" y="12260"/>
                    <a:pt x="4978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5" y="13596"/>
                    <a:pt x="5129" y="13704"/>
                    <a:pt x="5145" y="13812"/>
                  </a:cubicBezTo>
                  <a:cubicBezTo>
                    <a:pt x="5279" y="14656"/>
                    <a:pt x="5468" y="15457"/>
                    <a:pt x="5704" y="16203"/>
                  </a:cubicBezTo>
                  <a:cubicBezTo>
                    <a:pt x="5717" y="16244"/>
                    <a:pt x="5731" y="16284"/>
                    <a:pt x="5744" y="16325"/>
                  </a:cubicBezTo>
                  <a:cubicBezTo>
                    <a:pt x="4995" y="16682"/>
                    <a:pt x="4329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29" y="4478"/>
                    <a:pt x="4995" y="4918"/>
                    <a:pt x="5744" y="5276"/>
                  </a:cubicBezTo>
                  <a:cubicBezTo>
                    <a:pt x="5731" y="5317"/>
                    <a:pt x="5717" y="5357"/>
                    <a:pt x="5704" y="5397"/>
                  </a:cubicBezTo>
                  <a:cubicBezTo>
                    <a:pt x="5468" y="6144"/>
                    <a:pt x="5279" y="6944"/>
                    <a:pt x="5145" y="7789"/>
                  </a:cubicBezTo>
                  <a:cubicBezTo>
                    <a:pt x="5129" y="7896"/>
                    <a:pt x="5115" y="8005"/>
                    <a:pt x="5100" y="8112"/>
                  </a:cubicBezTo>
                  <a:cubicBezTo>
                    <a:pt x="5055" y="8435"/>
                    <a:pt x="5018" y="8761"/>
                    <a:pt x="4989" y="9093"/>
                  </a:cubicBezTo>
                  <a:cubicBezTo>
                    <a:pt x="4978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1"/>
                    <a:pt x="7278" y="2156"/>
                  </a:cubicBezTo>
                  <a:cubicBezTo>
                    <a:pt x="7260" y="2181"/>
                    <a:pt x="7242" y="2206"/>
                    <a:pt x="7224" y="2231"/>
                  </a:cubicBezTo>
                  <a:cubicBezTo>
                    <a:pt x="6834" y="2778"/>
                    <a:pt x="6483" y="3408"/>
                    <a:pt x="6180" y="4112"/>
                  </a:cubicBezTo>
                  <a:cubicBezTo>
                    <a:pt x="6163" y="4151"/>
                    <a:pt x="6148" y="4190"/>
                    <a:pt x="6132" y="4229"/>
                  </a:cubicBezTo>
                  <a:cubicBezTo>
                    <a:pt x="6114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699D4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25C835-2B24-D74D-9D7A-0EB5E5E40133}"/>
                </a:ext>
              </a:extLst>
            </p:cNvPr>
            <p:cNvSpPr txBox="1"/>
            <p:nvPr/>
          </p:nvSpPr>
          <p:spPr>
            <a:xfrm>
              <a:off x="2173796" y="6198926"/>
              <a:ext cx="351307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5"/>
                </a:rPr>
                <a:t>https://www.rosminzdrav.ru/news/2018/02/15/7121-ministr-veronika-skvortsova-dala-intervyu-meditsinskoy-gazete</a:t>
              </a:r>
              <a:endPara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0553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DB8007-3533-FD46-8D4A-9D31BDA9092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253" b="1253"/>
          <a:stretch>
            <a:fillRect/>
          </a:stretch>
        </p:blipFill>
        <p:spPr>
          <a:xfrm>
            <a:off x="2061589" y="1747331"/>
            <a:ext cx="2217600" cy="2160198"/>
          </a:xfr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EF09C78-54DB-4744-9044-C3E5F3E8772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4562" r="4562"/>
          <a:stretch>
            <a:fillRect/>
          </a:stretch>
        </p:blipFill>
        <p:spPr>
          <a:xfrm>
            <a:off x="4966034" y="1717950"/>
            <a:ext cx="2217396" cy="2160000"/>
          </a:xfrm>
          <a:noFill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FEDFE9-A338-5B43-A2C1-FB13353E634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tretch>
            <a:fillRect/>
          </a:stretch>
        </p:blipFill>
        <p:spPr>
          <a:xfrm>
            <a:off x="7649832" y="1795331"/>
            <a:ext cx="2217397" cy="2064396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032" y="458659"/>
            <a:ext cx="8610600" cy="495486"/>
          </a:xfrm>
        </p:spPr>
        <p:txBody>
          <a:bodyPr/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и «Цифровой контур»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4441" y="4087389"/>
            <a:ext cx="2931896" cy="248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Первичная</a:t>
            </a:r>
            <a:endParaRPr lang="en-US" sz="20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202" y="4618453"/>
            <a:ext cx="1754372" cy="93281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и коррекция факторов риска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24767" y="4477410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30051" y="4087389"/>
            <a:ext cx="2931896" cy="248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Вторичная</a:t>
            </a:r>
            <a:endParaRPr lang="en-US" sz="20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4997" y="4618453"/>
            <a:ext cx="2446517" cy="189507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Скрининг и диспансеризация. Обследование пациентов, выявление подозрений и заболеваний на ранней стадии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07843" y="4477410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6186" y="4087389"/>
            <a:ext cx="2931896" cy="248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Третичная</a:t>
            </a:r>
            <a:endParaRPr lang="en-US" sz="20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9832" y="4618453"/>
            <a:ext cx="2507485" cy="157190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диспансерной группы, соблюдение клинических рекомендаций, недопущение развития хронических заболеваний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516512" y="4450553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99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4">
            <a:extLst>
              <a:ext uri="{FF2B5EF4-FFF2-40B4-BE49-F238E27FC236}">
                <a16:creationId xmlns:a16="http://schemas.microsoft.com/office/drawing/2014/main" id="{1F500811-9A49-DF4D-8198-A674A0E319FF}"/>
              </a:ext>
            </a:extLst>
          </p:cNvPr>
          <p:cNvCxnSpPr>
            <a:cxnSpLocks/>
          </p:cNvCxnSpPr>
          <p:nvPr/>
        </p:nvCxnSpPr>
        <p:spPr>
          <a:xfrm>
            <a:off x="1397000" y="3556000"/>
            <a:ext cx="9059333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8">
            <a:extLst>
              <a:ext uri="{FF2B5EF4-FFF2-40B4-BE49-F238E27FC236}">
                <a16:creationId xmlns:a16="http://schemas.microsoft.com/office/drawing/2014/main" id="{A8B895E5-D2E1-354D-9ED3-C4AFC836C7E4}"/>
              </a:ext>
            </a:extLst>
          </p:cNvPr>
          <p:cNvCxnSpPr/>
          <p:nvPr/>
        </p:nvCxnSpPr>
        <p:spPr>
          <a:xfrm>
            <a:off x="2897549" y="3986659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5279C71-F20C-4248-81DB-21EA98261AA2}"/>
              </a:ext>
            </a:extLst>
          </p:cNvPr>
          <p:cNvSpPr txBox="1"/>
          <p:nvPr/>
        </p:nvSpPr>
        <p:spPr>
          <a:xfrm>
            <a:off x="1984873" y="4108487"/>
            <a:ext cx="2541796" cy="124874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поддержки принятия врачебных решений (СППВР), поддержка 4П-медицины</a:t>
            </a:r>
            <a:endParaRPr lang="en-US" sz="14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Straight Connector 12">
            <a:extLst>
              <a:ext uri="{FF2B5EF4-FFF2-40B4-BE49-F238E27FC236}">
                <a16:creationId xmlns:a16="http://schemas.microsoft.com/office/drawing/2014/main" id="{71F77E10-EA07-8046-9C02-78E2B2FC4546}"/>
              </a:ext>
            </a:extLst>
          </p:cNvPr>
          <p:cNvCxnSpPr/>
          <p:nvPr/>
        </p:nvCxnSpPr>
        <p:spPr>
          <a:xfrm>
            <a:off x="5652395" y="3986659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7DFD0E6-392B-0E45-8544-25EFB0A7F932}"/>
              </a:ext>
            </a:extLst>
          </p:cNvPr>
          <p:cNvSpPr txBox="1"/>
          <p:nvPr/>
        </p:nvSpPr>
        <p:spPr>
          <a:xfrm>
            <a:off x="4739719" y="4108487"/>
            <a:ext cx="2541796" cy="189507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Планирование диспансеризации, мониторинг результатов, контроль полноты и своевременности ведения пациентов</a:t>
            </a:r>
            <a:endParaRPr lang="en-US" sz="14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Straight Connector 16">
            <a:extLst>
              <a:ext uri="{FF2B5EF4-FFF2-40B4-BE49-F238E27FC236}">
                <a16:creationId xmlns:a16="http://schemas.microsoft.com/office/drawing/2014/main" id="{78FB114A-BBCE-914B-915D-8CAF3AFD4846}"/>
              </a:ext>
            </a:extLst>
          </p:cNvPr>
          <p:cNvCxnSpPr/>
          <p:nvPr/>
        </p:nvCxnSpPr>
        <p:spPr>
          <a:xfrm>
            <a:off x="8418530" y="3986659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99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B258764-E66D-D340-B495-2077DFC8B8F6}"/>
              </a:ext>
            </a:extLst>
          </p:cNvPr>
          <p:cNvSpPr txBox="1"/>
          <p:nvPr/>
        </p:nvSpPr>
        <p:spPr>
          <a:xfrm>
            <a:off x="7505854" y="4108487"/>
            <a:ext cx="2541796" cy="221823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Нозологические регистры, медицинские стандарты и аналитика. Удаленный мониторинг хронических больных. Телемедицина. Развитие лекарственного обеспечения</a:t>
            </a:r>
            <a:endParaRPr lang="en-US" sz="14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6ED80EDF-331E-B944-A0B0-BC569EFD9FAF}"/>
              </a:ext>
            </a:extLst>
          </p:cNvPr>
          <p:cNvSpPr/>
          <p:nvPr/>
        </p:nvSpPr>
        <p:spPr bwMode="auto">
          <a:xfrm rot="16200000">
            <a:off x="-665595" y="1638632"/>
            <a:ext cx="3032526" cy="514350"/>
          </a:xfrm>
          <a:prstGeom prst="roundRect">
            <a:avLst/>
          </a:prstGeom>
          <a:solidFill>
            <a:srgbClr val="DDE0DF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Борьба с сердечно-сосудистыми заболеваниями</a:t>
            </a: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CA99DCF9-17BA-6147-9939-BBEA6F7E1E2E}"/>
              </a:ext>
            </a:extLst>
          </p:cNvPr>
          <p:cNvSpPr/>
          <p:nvPr/>
        </p:nvSpPr>
        <p:spPr bwMode="auto">
          <a:xfrm rot="16200000">
            <a:off x="-589364" y="4784131"/>
            <a:ext cx="2869266" cy="514350"/>
          </a:xfrm>
          <a:prstGeom prst="roundRect">
            <a:avLst/>
          </a:prstGeom>
          <a:solidFill>
            <a:srgbClr val="9BB4B9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Создание единого цифрового контура на основе ЕГИСЗ</a:t>
            </a:r>
          </a:p>
        </p:txBody>
      </p:sp>
    </p:spTree>
    <p:extLst>
      <p:ext uri="{BB962C8B-B14F-4D97-AF65-F5344CB8AC3E}">
        <p14:creationId xmlns:p14="http://schemas.microsoft.com/office/powerpoint/2010/main" val="757772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00182 -0.507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53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0.00182 -0.493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46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39 -0.514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0143 -0.505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5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0209 -0.493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465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00065 -0.512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0117 -0.5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52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00117 -0.485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42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00182 -0.51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  <p:bldP spid="15" grpId="0"/>
      <p:bldP spid="16" grpId="0"/>
      <p:bldP spid="34" grpId="0"/>
      <p:bldP spid="36" grpId="0"/>
      <p:bldP spid="38" grpId="0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26264" y="633368"/>
            <a:ext cx="368481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поддержки принятия врачебных решений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579" y="3134541"/>
            <a:ext cx="2979336" cy="245528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Централизованный облачный продукт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Работает как 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web-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Принимает </a:t>
            </a:r>
            <a:r>
              <a:rPr lang="ru-RU" sz="1200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деперсонифицированные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данные пациента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встроить в любую информационную систему, включая ЭМК, мобильное приложение пациента, телемедицину, удаленный мониторинг пациентов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3726264" y="3002433"/>
            <a:ext cx="1088624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08965" y="707102"/>
            <a:ext cx="4644111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рисков развития сердечно-сосудистых заболеваний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8965" y="1022735"/>
            <a:ext cx="4527752" cy="258532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buClr>
                <a:srgbClr val="4170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суммарного 10 летнего  риска смерти пациентов от сердечно-сосудистых событий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</a:t>
            </a:r>
            <a:endParaRPr lang="ru-RU" sz="1200" b="1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rgbClr val="4170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суммарного коронарного риска  в течение 10 лет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FRAMINGEM</a:t>
            </a:r>
          </a:p>
          <a:p>
            <a:pPr marL="171450" indent="-171450">
              <a:buClr>
                <a:srgbClr val="4170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10 летнего риска развития острых коронарных событий и ишемического инсульта у мужчин и женщин 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PROCAM</a:t>
            </a:r>
          </a:p>
          <a:p>
            <a:pPr marL="171450" indent="-171450">
              <a:buClr>
                <a:srgbClr val="4170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сердечно-сосудистого риска, развития инфаркта  миокарда, инсульта, </a:t>
            </a:r>
            <a:r>
              <a:rPr lang="ru-RU" sz="1200" dirty="0" err="1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реваскуляризации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коронарных артерий или смерти от ССЗ для женщин старше 45 лет и мужчин от 50 до  80 лет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REYNOLDS</a:t>
            </a:r>
          </a:p>
          <a:p>
            <a:pPr marL="171450" indent="-171450">
              <a:buClr>
                <a:srgbClr val="4170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риска развития инсульта и тромбоэмболических осложнений у пациентов с трепетанием и фибрилляцией предсердий по </a:t>
            </a:r>
            <a:r>
              <a:rPr lang="ru-RU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шкале </a:t>
            </a:r>
            <a:r>
              <a:rPr lang="en" sz="12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CHA2DS2VASc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15279" y="3762834"/>
            <a:ext cx="4240960" cy="149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Эффективность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3935" y="3928797"/>
            <a:ext cx="4126099" cy="147732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buClr>
                <a:srgbClr val="4170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Клинические рекомендации лечащему врачу в зависимости от состояния пациента</a:t>
            </a:r>
          </a:p>
          <a:p>
            <a:pPr marL="171450" indent="-171450">
              <a:buClr>
                <a:srgbClr val="4170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Персональные рекомендации для пациента в зависимости от выявленных факторов риска</a:t>
            </a:r>
          </a:p>
          <a:p>
            <a:pPr marL="171450" indent="-171450">
              <a:buClr>
                <a:srgbClr val="4170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пациентов высокой группы риска лечащими врачами </a:t>
            </a:r>
          </a:p>
          <a:p>
            <a:pPr marL="171450" indent="-171450">
              <a:buClr>
                <a:srgbClr val="4170B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Популяционная оценка пациентов высокой группы риска для главных специалистов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781457" y="1492625"/>
            <a:ext cx="0" cy="4200603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F23816-9590-3F45-A018-17A2FEFEE57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083" r="1083"/>
          <a:stretch>
            <a:fillRect/>
          </a:stretch>
        </p:blipFill>
        <p:spPr>
          <a:xfrm>
            <a:off x="0" y="1"/>
            <a:ext cx="3361038" cy="6857999"/>
          </a:xfrm>
          <a:noFill/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42BB31D-C46D-CA42-9E6E-F5DB852EEB94}"/>
              </a:ext>
            </a:extLst>
          </p:cNvPr>
          <p:cNvGrpSpPr/>
          <p:nvPr/>
        </p:nvGrpSpPr>
        <p:grpSpPr>
          <a:xfrm>
            <a:off x="3726264" y="6286800"/>
            <a:ext cx="4531468" cy="194789"/>
            <a:chOff x="1886248" y="6290734"/>
            <a:chExt cx="4531468" cy="194789"/>
          </a:xfrm>
        </p:grpSpPr>
        <p:sp>
          <p:nvSpPr>
            <p:cNvPr id="26" name="Shape 3788">
              <a:extLst>
                <a:ext uri="{FF2B5EF4-FFF2-40B4-BE49-F238E27FC236}">
                  <a16:creationId xmlns:a16="http://schemas.microsoft.com/office/drawing/2014/main" id="{7A725FEC-3A5C-A741-960B-2B444AAC9B55}"/>
                </a:ext>
              </a:extLst>
            </p:cNvPr>
            <p:cNvSpPr/>
            <p:nvPr/>
          </p:nvSpPr>
          <p:spPr>
            <a:xfrm>
              <a:off x="1886248" y="6290734"/>
              <a:ext cx="196552" cy="19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69" y="17122"/>
                    <a:pt x="16604" y="16682"/>
                    <a:pt x="15855" y="16325"/>
                  </a:cubicBezTo>
                  <a:cubicBezTo>
                    <a:pt x="15868" y="16284"/>
                    <a:pt x="15882" y="16244"/>
                    <a:pt x="15895" y="16203"/>
                  </a:cubicBezTo>
                  <a:cubicBezTo>
                    <a:pt x="16131" y="15457"/>
                    <a:pt x="16320" y="14656"/>
                    <a:pt x="16454" y="13812"/>
                  </a:cubicBezTo>
                  <a:cubicBezTo>
                    <a:pt x="16470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9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8"/>
                    <a:pt x="14127" y="19710"/>
                    <a:pt x="14321" y="19444"/>
                  </a:cubicBezTo>
                  <a:cubicBezTo>
                    <a:pt x="14339" y="19419"/>
                    <a:pt x="14357" y="19395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6" y="17239"/>
                  </a:cubicBezTo>
                  <a:cubicBezTo>
                    <a:pt x="16123" y="17536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4" y="12996"/>
                    <a:pt x="15392" y="14581"/>
                    <a:pt x="14970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1"/>
                  </a:moveTo>
                  <a:cubicBezTo>
                    <a:pt x="12608" y="6309"/>
                    <a:pt x="13855" y="6066"/>
                    <a:pt x="14970" y="5652"/>
                  </a:cubicBezTo>
                  <a:cubicBezTo>
                    <a:pt x="15392" y="7019"/>
                    <a:pt x="15654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1"/>
                    <a:pt x="11291" y="6361"/>
                  </a:cubicBezTo>
                  <a:close/>
                  <a:moveTo>
                    <a:pt x="11291" y="1032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2"/>
                    <a:pt x="11291" y="1032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6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1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5"/>
                    <a:pt x="16499" y="8112"/>
                  </a:cubicBezTo>
                  <a:cubicBezTo>
                    <a:pt x="16484" y="8005"/>
                    <a:pt x="16470" y="7896"/>
                    <a:pt x="16454" y="7789"/>
                  </a:cubicBezTo>
                  <a:cubicBezTo>
                    <a:pt x="16320" y="6944"/>
                    <a:pt x="16131" y="6144"/>
                    <a:pt x="15895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69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2"/>
                  </a:cubicBezTo>
                  <a:cubicBezTo>
                    <a:pt x="10309" y="1032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2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4" y="6066"/>
                    <a:pt x="8991" y="6309"/>
                    <a:pt x="10309" y="6361"/>
                  </a:cubicBezTo>
                  <a:cubicBezTo>
                    <a:pt x="10309" y="6361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4" y="15534"/>
                    <a:pt x="6629" y="15948"/>
                  </a:cubicBezTo>
                  <a:cubicBezTo>
                    <a:pt x="6207" y="14581"/>
                    <a:pt x="5945" y="12996"/>
                    <a:pt x="5902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6"/>
                    <a:pt x="6083" y="17239"/>
                  </a:cubicBezTo>
                  <a:cubicBezTo>
                    <a:pt x="6100" y="17282"/>
                    <a:pt x="6114" y="17329"/>
                    <a:pt x="6132" y="17372"/>
                  </a:cubicBezTo>
                  <a:cubicBezTo>
                    <a:pt x="6148" y="17410"/>
                    <a:pt x="6163" y="17450"/>
                    <a:pt x="6180" y="17488"/>
                  </a:cubicBezTo>
                  <a:cubicBezTo>
                    <a:pt x="6483" y="18192"/>
                    <a:pt x="6834" y="18822"/>
                    <a:pt x="7224" y="19369"/>
                  </a:cubicBezTo>
                  <a:cubicBezTo>
                    <a:pt x="7242" y="19395"/>
                    <a:pt x="7260" y="19419"/>
                    <a:pt x="7278" y="19444"/>
                  </a:cubicBezTo>
                  <a:cubicBezTo>
                    <a:pt x="7472" y="19710"/>
                    <a:pt x="7674" y="19958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9"/>
                    <a:pt x="4958" y="12135"/>
                  </a:cubicBezTo>
                  <a:cubicBezTo>
                    <a:pt x="4967" y="12260"/>
                    <a:pt x="4978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5" y="13596"/>
                    <a:pt x="5129" y="13704"/>
                    <a:pt x="5145" y="13812"/>
                  </a:cubicBezTo>
                  <a:cubicBezTo>
                    <a:pt x="5279" y="14656"/>
                    <a:pt x="5468" y="15457"/>
                    <a:pt x="5704" y="16203"/>
                  </a:cubicBezTo>
                  <a:cubicBezTo>
                    <a:pt x="5717" y="16244"/>
                    <a:pt x="5731" y="16284"/>
                    <a:pt x="5744" y="16325"/>
                  </a:cubicBezTo>
                  <a:cubicBezTo>
                    <a:pt x="4995" y="16682"/>
                    <a:pt x="4329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29" y="4478"/>
                    <a:pt x="4995" y="4918"/>
                    <a:pt x="5744" y="5276"/>
                  </a:cubicBezTo>
                  <a:cubicBezTo>
                    <a:pt x="5731" y="5317"/>
                    <a:pt x="5717" y="5357"/>
                    <a:pt x="5704" y="5397"/>
                  </a:cubicBezTo>
                  <a:cubicBezTo>
                    <a:pt x="5468" y="6144"/>
                    <a:pt x="5279" y="6944"/>
                    <a:pt x="5145" y="7789"/>
                  </a:cubicBezTo>
                  <a:cubicBezTo>
                    <a:pt x="5129" y="7896"/>
                    <a:pt x="5115" y="8005"/>
                    <a:pt x="5100" y="8112"/>
                  </a:cubicBezTo>
                  <a:cubicBezTo>
                    <a:pt x="5055" y="8435"/>
                    <a:pt x="5018" y="8761"/>
                    <a:pt x="4989" y="9093"/>
                  </a:cubicBezTo>
                  <a:cubicBezTo>
                    <a:pt x="4978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1"/>
                    <a:pt x="7278" y="2156"/>
                  </a:cubicBezTo>
                  <a:cubicBezTo>
                    <a:pt x="7260" y="2181"/>
                    <a:pt x="7242" y="2206"/>
                    <a:pt x="7224" y="2231"/>
                  </a:cubicBezTo>
                  <a:cubicBezTo>
                    <a:pt x="6834" y="2778"/>
                    <a:pt x="6483" y="3408"/>
                    <a:pt x="6180" y="4112"/>
                  </a:cubicBezTo>
                  <a:cubicBezTo>
                    <a:pt x="6163" y="4151"/>
                    <a:pt x="6148" y="4190"/>
                    <a:pt x="6132" y="4229"/>
                  </a:cubicBezTo>
                  <a:cubicBezTo>
                    <a:pt x="6114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699D4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927DB9-59A0-BB44-831E-7D824AB9DF9B}"/>
                </a:ext>
              </a:extLst>
            </p:cNvPr>
            <p:cNvSpPr txBox="1"/>
            <p:nvPr/>
          </p:nvSpPr>
          <p:spPr>
            <a:xfrm>
              <a:off x="2173796" y="6325931"/>
              <a:ext cx="4243920" cy="124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3"/>
                </a:rPr>
                <a:t>http://webiomed.ai/</a:t>
              </a:r>
              <a:r>
                <a:rPr lang="ru-RU" sz="1000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10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16171CC-4EFC-B04B-9F99-CF4B5B321F04}"/>
              </a:ext>
            </a:extLst>
          </p:cNvPr>
          <p:cNvGrpSpPr/>
          <p:nvPr/>
        </p:nvGrpSpPr>
        <p:grpSpPr>
          <a:xfrm>
            <a:off x="7110039" y="5723972"/>
            <a:ext cx="4744936" cy="590160"/>
            <a:chOff x="7411078" y="6006510"/>
            <a:chExt cx="4744936" cy="59016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D857093-401F-A645-9483-6F5FB0F46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1078" y="6006510"/>
              <a:ext cx="590160" cy="59016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577BA4-2849-B44C-9CD1-6F8DD708CBA4}"/>
                </a:ext>
              </a:extLst>
            </p:cNvPr>
            <p:cNvSpPr txBox="1"/>
            <p:nvPr/>
          </p:nvSpPr>
          <p:spPr>
            <a:xfrm>
              <a:off x="7972662" y="6183177"/>
              <a:ext cx="4183352" cy="24558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2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Применение методов искусственного интеллекта</a:t>
              </a:r>
              <a:endPara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9" name="Shape 3925">
            <a:extLst>
              <a:ext uri="{FF2B5EF4-FFF2-40B4-BE49-F238E27FC236}">
                <a16:creationId xmlns:a16="http://schemas.microsoft.com/office/drawing/2014/main" id="{A149F640-1F0D-9545-B355-B05CDF694D8D}"/>
              </a:ext>
            </a:extLst>
          </p:cNvPr>
          <p:cNvSpPr/>
          <p:nvPr/>
        </p:nvSpPr>
        <p:spPr>
          <a:xfrm>
            <a:off x="7110039" y="633368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8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2" y="15164"/>
                  <a:pt x="13602" y="15074"/>
                </a:cubicBezTo>
                <a:lnTo>
                  <a:pt x="17529" y="11147"/>
                </a:lnTo>
                <a:cubicBezTo>
                  <a:pt x="17618" y="11059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2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9"/>
                  <a:pt x="12818" y="7132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5400000" scaled="1"/>
            </a:gra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Shape 3925">
            <a:extLst>
              <a:ext uri="{FF2B5EF4-FFF2-40B4-BE49-F238E27FC236}">
                <a16:creationId xmlns:a16="http://schemas.microsoft.com/office/drawing/2014/main" id="{B8FEA8A0-D7B5-C444-B832-D043749D24DC}"/>
              </a:ext>
            </a:extLst>
          </p:cNvPr>
          <p:cNvSpPr/>
          <p:nvPr/>
        </p:nvSpPr>
        <p:spPr>
          <a:xfrm>
            <a:off x="7110039" y="3699714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8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2" y="15164"/>
                  <a:pt x="13602" y="15074"/>
                </a:cubicBezTo>
                <a:lnTo>
                  <a:pt x="17529" y="11147"/>
                </a:lnTo>
                <a:cubicBezTo>
                  <a:pt x="17618" y="11059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2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9"/>
                  <a:pt x="12818" y="7132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5400000" scaled="1"/>
            </a:gradFill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6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9465" y="918916"/>
            <a:ext cx="3896467" cy="467127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Полноценная электронная медицинская карта (ЭМК), возможность ведения юридически-значимого электронного документооборота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Автоматизация всего лечебно-диагностического процесса (ЛДЦ) средствами единой информационной системы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 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PACS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лабораторными информационными системами (ЛИС)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Ведение расписаний работы медработников и запись к врачу через Интернет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Автоматизация аптеки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Медицинская статистика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Автоматизация работы руководителей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Автоматизация финансово-экономической работы, включая платные услуги и реестры по ОМС/ДМС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 федеральными сервисами ЕГИСЗ, региональными системами, ФОМС и т.д.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984" y="918916"/>
            <a:ext cx="3924301" cy="2412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Медицинская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</a:t>
            </a:r>
          </a:p>
          <a:p>
            <a:pPr>
              <a:lnSpc>
                <a:spcPct val="80000"/>
              </a:lnSpc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Медицинской Организации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4984" y="3476013"/>
            <a:ext cx="691243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984" y="3743325"/>
            <a:ext cx="2916767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Комплексная автоматизация медицинских организаций, переход на юридически-значимый электронный документооборот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FC8407-75C0-D74E-9838-895BD4B234C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22008" r="22008"/>
          <a:stretch>
            <a:fillRect/>
          </a:stretch>
        </p:blipFill>
        <p:spPr>
          <a:noFill/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FF748DD-91BA-8947-AA4A-917AEB29551B}"/>
              </a:ext>
            </a:extLst>
          </p:cNvPr>
          <p:cNvGrpSpPr/>
          <p:nvPr/>
        </p:nvGrpSpPr>
        <p:grpSpPr>
          <a:xfrm>
            <a:off x="4722598" y="6248399"/>
            <a:ext cx="2414819" cy="194789"/>
            <a:chOff x="1886248" y="6239932"/>
            <a:chExt cx="2414819" cy="194789"/>
          </a:xfrm>
        </p:grpSpPr>
        <p:sp>
          <p:nvSpPr>
            <p:cNvPr id="16" name="Shape 3788">
              <a:extLst>
                <a:ext uri="{FF2B5EF4-FFF2-40B4-BE49-F238E27FC236}">
                  <a16:creationId xmlns:a16="http://schemas.microsoft.com/office/drawing/2014/main" id="{A590CD27-49FE-024B-B1B9-943DBE1E573D}"/>
                </a:ext>
              </a:extLst>
            </p:cNvPr>
            <p:cNvSpPr/>
            <p:nvPr/>
          </p:nvSpPr>
          <p:spPr>
            <a:xfrm>
              <a:off x="1886248" y="6239932"/>
              <a:ext cx="196552" cy="19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69" y="17122"/>
                    <a:pt x="16604" y="16682"/>
                    <a:pt x="15855" y="16325"/>
                  </a:cubicBezTo>
                  <a:cubicBezTo>
                    <a:pt x="15868" y="16284"/>
                    <a:pt x="15882" y="16244"/>
                    <a:pt x="15895" y="16203"/>
                  </a:cubicBezTo>
                  <a:cubicBezTo>
                    <a:pt x="16131" y="15457"/>
                    <a:pt x="16320" y="14656"/>
                    <a:pt x="16454" y="13812"/>
                  </a:cubicBezTo>
                  <a:cubicBezTo>
                    <a:pt x="16470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9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8"/>
                    <a:pt x="14127" y="19710"/>
                    <a:pt x="14321" y="19444"/>
                  </a:cubicBezTo>
                  <a:cubicBezTo>
                    <a:pt x="14339" y="19419"/>
                    <a:pt x="14357" y="19395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6" y="17239"/>
                  </a:cubicBezTo>
                  <a:cubicBezTo>
                    <a:pt x="16123" y="17536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4" y="12996"/>
                    <a:pt x="15392" y="14581"/>
                    <a:pt x="14970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1"/>
                  </a:moveTo>
                  <a:cubicBezTo>
                    <a:pt x="12608" y="6309"/>
                    <a:pt x="13855" y="6066"/>
                    <a:pt x="14970" y="5652"/>
                  </a:cubicBezTo>
                  <a:cubicBezTo>
                    <a:pt x="15392" y="7019"/>
                    <a:pt x="15654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1"/>
                    <a:pt x="11291" y="6361"/>
                  </a:cubicBezTo>
                  <a:close/>
                  <a:moveTo>
                    <a:pt x="11291" y="1032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2"/>
                    <a:pt x="11291" y="1032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6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1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5"/>
                    <a:pt x="16499" y="8112"/>
                  </a:cubicBezTo>
                  <a:cubicBezTo>
                    <a:pt x="16484" y="8005"/>
                    <a:pt x="16470" y="7896"/>
                    <a:pt x="16454" y="7789"/>
                  </a:cubicBezTo>
                  <a:cubicBezTo>
                    <a:pt x="16320" y="6944"/>
                    <a:pt x="16131" y="6144"/>
                    <a:pt x="15895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69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2"/>
                  </a:cubicBezTo>
                  <a:cubicBezTo>
                    <a:pt x="10309" y="1032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2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4" y="6066"/>
                    <a:pt x="8991" y="6309"/>
                    <a:pt x="10309" y="6361"/>
                  </a:cubicBezTo>
                  <a:cubicBezTo>
                    <a:pt x="10309" y="6361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4" y="15534"/>
                    <a:pt x="6629" y="15948"/>
                  </a:cubicBezTo>
                  <a:cubicBezTo>
                    <a:pt x="6207" y="14581"/>
                    <a:pt x="5945" y="12996"/>
                    <a:pt x="5902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6"/>
                    <a:pt x="6083" y="17239"/>
                  </a:cubicBezTo>
                  <a:cubicBezTo>
                    <a:pt x="6100" y="17282"/>
                    <a:pt x="6114" y="17329"/>
                    <a:pt x="6132" y="17372"/>
                  </a:cubicBezTo>
                  <a:cubicBezTo>
                    <a:pt x="6148" y="17410"/>
                    <a:pt x="6163" y="17450"/>
                    <a:pt x="6180" y="17488"/>
                  </a:cubicBezTo>
                  <a:cubicBezTo>
                    <a:pt x="6483" y="18192"/>
                    <a:pt x="6834" y="18822"/>
                    <a:pt x="7224" y="19369"/>
                  </a:cubicBezTo>
                  <a:cubicBezTo>
                    <a:pt x="7242" y="19395"/>
                    <a:pt x="7260" y="19419"/>
                    <a:pt x="7278" y="19444"/>
                  </a:cubicBezTo>
                  <a:cubicBezTo>
                    <a:pt x="7472" y="19710"/>
                    <a:pt x="7674" y="19958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9"/>
                    <a:pt x="4958" y="12135"/>
                  </a:cubicBezTo>
                  <a:cubicBezTo>
                    <a:pt x="4967" y="12260"/>
                    <a:pt x="4978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5" y="13596"/>
                    <a:pt x="5129" y="13704"/>
                    <a:pt x="5145" y="13812"/>
                  </a:cubicBezTo>
                  <a:cubicBezTo>
                    <a:pt x="5279" y="14656"/>
                    <a:pt x="5468" y="15457"/>
                    <a:pt x="5704" y="16203"/>
                  </a:cubicBezTo>
                  <a:cubicBezTo>
                    <a:pt x="5717" y="16244"/>
                    <a:pt x="5731" y="16284"/>
                    <a:pt x="5744" y="16325"/>
                  </a:cubicBezTo>
                  <a:cubicBezTo>
                    <a:pt x="4995" y="16682"/>
                    <a:pt x="4329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29" y="4478"/>
                    <a:pt x="4995" y="4918"/>
                    <a:pt x="5744" y="5276"/>
                  </a:cubicBezTo>
                  <a:cubicBezTo>
                    <a:pt x="5731" y="5317"/>
                    <a:pt x="5717" y="5357"/>
                    <a:pt x="5704" y="5397"/>
                  </a:cubicBezTo>
                  <a:cubicBezTo>
                    <a:pt x="5468" y="6144"/>
                    <a:pt x="5279" y="6944"/>
                    <a:pt x="5145" y="7789"/>
                  </a:cubicBezTo>
                  <a:cubicBezTo>
                    <a:pt x="5129" y="7896"/>
                    <a:pt x="5115" y="8005"/>
                    <a:pt x="5100" y="8112"/>
                  </a:cubicBezTo>
                  <a:cubicBezTo>
                    <a:pt x="5055" y="8435"/>
                    <a:pt x="5018" y="8761"/>
                    <a:pt x="4989" y="9093"/>
                  </a:cubicBezTo>
                  <a:cubicBezTo>
                    <a:pt x="4978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1"/>
                    <a:pt x="7278" y="2156"/>
                  </a:cubicBezTo>
                  <a:cubicBezTo>
                    <a:pt x="7260" y="2181"/>
                    <a:pt x="7242" y="2206"/>
                    <a:pt x="7224" y="2231"/>
                  </a:cubicBezTo>
                  <a:cubicBezTo>
                    <a:pt x="6834" y="2778"/>
                    <a:pt x="6483" y="3408"/>
                    <a:pt x="6180" y="4112"/>
                  </a:cubicBezTo>
                  <a:cubicBezTo>
                    <a:pt x="6163" y="4151"/>
                    <a:pt x="6148" y="4190"/>
                    <a:pt x="6132" y="4229"/>
                  </a:cubicBezTo>
                  <a:cubicBezTo>
                    <a:pt x="6114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699D4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235844-3795-AF45-804C-A40866F0CA3C}"/>
                </a:ext>
              </a:extLst>
            </p:cNvPr>
            <p:cNvSpPr txBox="1"/>
            <p:nvPr/>
          </p:nvSpPr>
          <p:spPr>
            <a:xfrm>
              <a:off x="2173796" y="6275129"/>
              <a:ext cx="2127271" cy="124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4"/>
                </a:rPr>
                <a:t>http://www.kmis.ru/kmis</a:t>
              </a:r>
              <a:r>
                <a:rPr lang="en-US" sz="1000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3004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9465" y="918916"/>
            <a:ext cx="3896467" cy="467127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Единая региональная нормативно-справочная информация (НСИ), основанная на федеральной НСИ ЕГИСЗ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 медицинской организации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 медицинских работников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реестр пациентов, реестр прикрепленного населения, льготников, неработающих и т.д.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Интегрированная электронная медицинская карта (ИЭМК)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Нозологические регистры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Лекарственное обеспечение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Аналитика работы регионального здравоохранения</a:t>
            </a:r>
          </a:p>
          <a:p>
            <a:pPr marL="171450" indent="-171450">
              <a:lnSpc>
                <a:spcPct val="150000"/>
              </a:lnSpc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 федеральными сервисами «Мое здоровье» ЕПГУ, ФИЭМК и РЭМД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165" y="918916"/>
            <a:ext cx="392430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информационная система здравоохранения субъекта РФ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555361" y="3317944"/>
            <a:ext cx="1066271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5361" y="3539690"/>
            <a:ext cx="3280834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Региональная медицинская информационная система, предназначенная для автоматизации и информационной поддержки процессов управления здравоохранением субъекта РФ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FC8407-75C0-D74E-9838-895BD4B234C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8796321" y="-1"/>
            <a:ext cx="3539611" cy="6927679"/>
          </a:xfrm>
          <a:noFill/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B793F26-7FBB-EE4B-BEB1-2D3EF0D780F0}"/>
              </a:ext>
            </a:extLst>
          </p:cNvPr>
          <p:cNvGrpSpPr/>
          <p:nvPr/>
        </p:nvGrpSpPr>
        <p:grpSpPr>
          <a:xfrm>
            <a:off x="4722598" y="6248399"/>
            <a:ext cx="2914335" cy="194789"/>
            <a:chOff x="1886248" y="6239932"/>
            <a:chExt cx="2914335" cy="194789"/>
          </a:xfrm>
        </p:grpSpPr>
        <p:sp>
          <p:nvSpPr>
            <p:cNvPr id="12" name="Shape 3788">
              <a:extLst>
                <a:ext uri="{FF2B5EF4-FFF2-40B4-BE49-F238E27FC236}">
                  <a16:creationId xmlns:a16="http://schemas.microsoft.com/office/drawing/2014/main" id="{E6DB7442-9D69-774C-B2B7-79C27FEDE6B1}"/>
                </a:ext>
              </a:extLst>
            </p:cNvPr>
            <p:cNvSpPr/>
            <p:nvPr/>
          </p:nvSpPr>
          <p:spPr>
            <a:xfrm>
              <a:off x="1886248" y="6239932"/>
              <a:ext cx="196552" cy="19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69" y="17122"/>
                    <a:pt x="16604" y="16682"/>
                    <a:pt x="15855" y="16325"/>
                  </a:cubicBezTo>
                  <a:cubicBezTo>
                    <a:pt x="15868" y="16284"/>
                    <a:pt x="15882" y="16244"/>
                    <a:pt x="15895" y="16203"/>
                  </a:cubicBezTo>
                  <a:cubicBezTo>
                    <a:pt x="16131" y="15457"/>
                    <a:pt x="16320" y="14656"/>
                    <a:pt x="16454" y="13812"/>
                  </a:cubicBezTo>
                  <a:cubicBezTo>
                    <a:pt x="16470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9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8"/>
                    <a:pt x="14127" y="19710"/>
                    <a:pt x="14321" y="19444"/>
                  </a:cubicBezTo>
                  <a:cubicBezTo>
                    <a:pt x="14339" y="19419"/>
                    <a:pt x="14357" y="19395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6" y="17239"/>
                  </a:cubicBezTo>
                  <a:cubicBezTo>
                    <a:pt x="16123" y="17536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4" y="12996"/>
                    <a:pt x="15392" y="14581"/>
                    <a:pt x="14970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1"/>
                  </a:moveTo>
                  <a:cubicBezTo>
                    <a:pt x="12608" y="6309"/>
                    <a:pt x="13855" y="6066"/>
                    <a:pt x="14970" y="5652"/>
                  </a:cubicBezTo>
                  <a:cubicBezTo>
                    <a:pt x="15392" y="7019"/>
                    <a:pt x="15654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1"/>
                    <a:pt x="11291" y="6361"/>
                  </a:cubicBezTo>
                  <a:close/>
                  <a:moveTo>
                    <a:pt x="11291" y="1032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2"/>
                    <a:pt x="11291" y="1032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6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1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5"/>
                    <a:pt x="16499" y="8112"/>
                  </a:cubicBezTo>
                  <a:cubicBezTo>
                    <a:pt x="16484" y="8005"/>
                    <a:pt x="16470" y="7896"/>
                    <a:pt x="16454" y="7789"/>
                  </a:cubicBezTo>
                  <a:cubicBezTo>
                    <a:pt x="16320" y="6944"/>
                    <a:pt x="16131" y="6144"/>
                    <a:pt x="15895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69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2"/>
                  </a:cubicBezTo>
                  <a:cubicBezTo>
                    <a:pt x="10309" y="1032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2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4" y="6066"/>
                    <a:pt x="8991" y="6309"/>
                    <a:pt x="10309" y="6361"/>
                  </a:cubicBezTo>
                  <a:cubicBezTo>
                    <a:pt x="10309" y="6361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4" y="15534"/>
                    <a:pt x="6629" y="15948"/>
                  </a:cubicBezTo>
                  <a:cubicBezTo>
                    <a:pt x="6207" y="14581"/>
                    <a:pt x="5945" y="12996"/>
                    <a:pt x="5902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6"/>
                    <a:pt x="6083" y="17239"/>
                  </a:cubicBezTo>
                  <a:cubicBezTo>
                    <a:pt x="6100" y="17282"/>
                    <a:pt x="6114" y="17329"/>
                    <a:pt x="6132" y="17372"/>
                  </a:cubicBezTo>
                  <a:cubicBezTo>
                    <a:pt x="6148" y="17410"/>
                    <a:pt x="6163" y="17450"/>
                    <a:pt x="6180" y="17488"/>
                  </a:cubicBezTo>
                  <a:cubicBezTo>
                    <a:pt x="6483" y="18192"/>
                    <a:pt x="6834" y="18822"/>
                    <a:pt x="7224" y="19369"/>
                  </a:cubicBezTo>
                  <a:cubicBezTo>
                    <a:pt x="7242" y="19395"/>
                    <a:pt x="7260" y="19419"/>
                    <a:pt x="7278" y="19444"/>
                  </a:cubicBezTo>
                  <a:cubicBezTo>
                    <a:pt x="7472" y="19710"/>
                    <a:pt x="7674" y="19958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9"/>
                    <a:pt x="4958" y="12135"/>
                  </a:cubicBezTo>
                  <a:cubicBezTo>
                    <a:pt x="4967" y="12260"/>
                    <a:pt x="4978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5" y="13596"/>
                    <a:pt x="5129" y="13704"/>
                    <a:pt x="5145" y="13812"/>
                  </a:cubicBezTo>
                  <a:cubicBezTo>
                    <a:pt x="5279" y="14656"/>
                    <a:pt x="5468" y="15457"/>
                    <a:pt x="5704" y="16203"/>
                  </a:cubicBezTo>
                  <a:cubicBezTo>
                    <a:pt x="5717" y="16244"/>
                    <a:pt x="5731" y="16284"/>
                    <a:pt x="5744" y="16325"/>
                  </a:cubicBezTo>
                  <a:cubicBezTo>
                    <a:pt x="4995" y="16682"/>
                    <a:pt x="4329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29" y="4478"/>
                    <a:pt x="4995" y="4918"/>
                    <a:pt x="5744" y="5276"/>
                  </a:cubicBezTo>
                  <a:cubicBezTo>
                    <a:pt x="5731" y="5317"/>
                    <a:pt x="5717" y="5357"/>
                    <a:pt x="5704" y="5397"/>
                  </a:cubicBezTo>
                  <a:cubicBezTo>
                    <a:pt x="5468" y="6144"/>
                    <a:pt x="5279" y="6944"/>
                    <a:pt x="5145" y="7789"/>
                  </a:cubicBezTo>
                  <a:cubicBezTo>
                    <a:pt x="5129" y="7896"/>
                    <a:pt x="5115" y="8005"/>
                    <a:pt x="5100" y="8112"/>
                  </a:cubicBezTo>
                  <a:cubicBezTo>
                    <a:pt x="5055" y="8435"/>
                    <a:pt x="5018" y="8761"/>
                    <a:pt x="4989" y="9093"/>
                  </a:cubicBezTo>
                  <a:cubicBezTo>
                    <a:pt x="4978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1"/>
                    <a:pt x="7278" y="2156"/>
                  </a:cubicBezTo>
                  <a:cubicBezTo>
                    <a:pt x="7260" y="2181"/>
                    <a:pt x="7242" y="2206"/>
                    <a:pt x="7224" y="2231"/>
                  </a:cubicBezTo>
                  <a:cubicBezTo>
                    <a:pt x="6834" y="2778"/>
                    <a:pt x="6483" y="3408"/>
                    <a:pt x="6180" y="4112"/>
                  </a:cubicBezTo>
                  <a:cubicBezTo>
                    <a:pt x="6163" y="4151"/>
                    <a:pt x="6148" y="4190"/>
                    <a:pt x="6132" y="4229"/>
                  </a:cubicBezTo>
                  <a:cubicBezTo>
                    <a:pt x="6114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699D4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21448C-A3AD-3D4F-A2AB-D5FD5EEEC86C}"/>
                </a:ext>
              </a:extLst>
            </p:cNvPr>
            <p:cNvSpPr txBox="1"/>
            <p:nvPr/>
          </p:nvSpPr>
          <p:spPr>
            <a:xfrm>
              <a:off x="2173796" y="6275129"/>
              <a:ext cx="2626787" cy="124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3"/>
                </a:rPr>
                <a:t>http://www.kmis.ru/kmisregion</a:t>
              </a:r>
              <a:r>
                <a:rPr lang="en-US" sz="1000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56088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61AA2-CA00-1E45-B716-45ADFDDE8C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599" r="8599"/>
          <a:stretch>
            <a:fillRect/>
          </a:stretch>
        </p:blipFill>
        <p:spPr>
          <a:xfrm>
            <a:off x="6035461" y="0"/>
            <a:ext cx="8527206" cy="6858000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323212" y="1511630"/>
            <a:ext cx="5510321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у пациентов факторов риска, популяционная риск-стратификация населения региона</a:t>
            </a:r>
          </a:p>
          <a:p>
            <a:pPr marL="457200" indent="-457200"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блока пациентов высокой группы риска в региональном нозологическом регистре</a:t>
            </a:r>
          </a:p>
          <a:p>
            <a:pPr marL="457200" indent="-457200"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Автоматическое ведение персональной карты маршрутизации на основе клинических рекомендаций и стандартов</a:t>
            </a:r>
          </a:p>
          <a:p>
            <a:pPr marL="457200" indent="-457200"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Автоматический аудит соблюдения объемов обследования и сроков</a:t>
            </a:r>
          </a:p>
          <a:p>
            <a:pPr marL="457200" indent="-457200"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Автоматическое ведение нозологических регистров на основе ИЭМК</a:t>
            </a:r>
          </a:p>
          <a:p>
            <a:pPr marL="457200" indent="-457200">
              <a:buClr>
                <a:srgbClr val="699D4B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Удаленный мониторинг пациентов с поддержкой сбора данных с персональных медицинских устройств</a:t>
            </a:r>
          </a:p>
          <a:p>
            <a:pPr marL="457200" indent="-457200">
              <a:buClr>
                <a:srgbClr val="699D4B"/>
              </a:buClr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23212" y="1289957"/>
            <a:ext cx="2713567" cy="0"/>
          </a:xfrm>
          <a:prstGeom prst="line">
            <a:avLst/>
          </a:prstGeom>
          <a:ln w="25400">
            <a:gradFill>
              <a:gsLst>
                <a:gs pos="0">
                  <a:srgbClr val="4170BA"/>
                </a:gs>
                <a:gs pos="100000">
                  <a:srgbClr val="699D4B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212" y="270404"/>
            <a:ext cx="5899788" cy="888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контур региона на основе ЕГИСЗ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577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926</Words>
  <Application>Microsoft Macintosh PowerPoint</Application>
  <PresentationFormat>Широкоэкранный</PresentationFormat>
  <Paragraphs>110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Source Sans Pro</vt:lpstr>
      <vt:lpstr>Tahoma</vt:lpstr>
      <vt:lpstr>Titillium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и «Цифровой контур»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Александр Гусев</cp:lastModifiedBy>
  <cp:revision>174</cp:revision>
  <cp:lastPrinted>2018-09-16T06:27:48Z</cp:lastPrinted>
  <dcterms:created xsi:type="dcterms:W3CDTF">2016-09-29T04:17:56Z</dcterms:created>
  <dcterms:modified xsi:type="dcterms:W3CDTF">2018-10-10T01:41:54Z</dcterms:modified>
</cp:coreProperties>
</file>