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4" r:id="rId2"/>
    <p:sldId id="503" r:id="rId3"/>
    <p:sldId id="298" r:id="rId4"/>
    <p:sldId id="256" r:id="rId5"/>
    <p:sldId id="498" r:id="rId6"/>
    <p:sldId id="350" r:id="rId7"/>
    <p:sldId id="499" r:id="rId8"/>
    <p:sldId id="500" r:id="rId9"/>
    <p:sldId id="370" r:id="rId10"/>
    <p:sldId id="504" r:id="rId11"/>
    <p:sldId id="494" r:id="rId12"/>
    <p:sldId id="3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me" id="{D4E4108F-8D52-C24F-BD48-C5B3E3415B20}">
          <p14:sldIdLst/>
        </p14:section>
        <p14:section name="Presentation" id="{F50E7A29-14EC-A74C-8115-EFF96D771BD2}">
          <p14:sldIdLst>
            <p14:sldId id="274"/>
            <p14:sldId id="503"/>
            <p14:sldId id="298"/>
            <p14:sldId id="256"/>
            <p14:sldId id="498"/>
            <p14:sldId id="350"/>
            <p14:sldId id="499"/>
            <p14:sldId id="500"/>
            <p14:sldId id="370"/>
            <p14:sldId id="504"/>
            <p14:sldId id="494"/>
            <p14:sldId id="383"/>
          </p14:sldIdLst>
        </p14:section>
        <p14:section name="Icons, Device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D4B"/>
    <a:srgbClr val="4170BA"/>
    <a:srgbClr val="4B9296"/>
    <a:srgbClr val="DDE0DF"/>
    <a:srgbClr val="9BB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4"/>
    <p:restoredTop sz="94880"/>
  </p:normalViewPr>
  <p:slideViewPr>
    <p:cSldViewPr snapToGrid="0" snapToObjects="1" showGuides="1">
      <p:cViewPr varScale="1">
        <p:scale>
          <a:sx n="151" d="100"/>
          <a:sy n="151" d="100"/>
        </p:scale>
        <p:origin x="208" y="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699D4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46E-9541-9430-30CAA5B0039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B46E-9541-9430-30CAA5B003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46E-9541-9430-30CAA5B00397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46E-9541-9430-30CAA5B003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 жизни</c:v>
                </c:pt>
                <c:pt idx="1">
                  <c:v>Внешняя среда</c:v>
                </c:pt>
                <c:pt idx="2">
                  <c:v>Генетика</c:v>
                </c:pt>
                <c:pt idx="3">
                  <c:v>Здравоохранение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  <c:pt idx="1">
                  <c:v>21</c:v>
                </c:pt>
                <c:pt idx="2">
                  <c:v>18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E-9541-9430-30CAA5B003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38BBD-B1E6-F345-8718-163CDD7403AE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7E8C91-DE94-1A4E-900F-B71E96AC844B}">
      <dgm:prSet phldrT="[Текст]"/>
      <dgm:spPr>
        <a:solidFill>
          <a:srgbClr val="699D4B"/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Сведения из ЭМК в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деперсонифицированном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виде отправляются на анализ в </a:t>
          </a:r>
          <a:r>
            <a:rPr lang="en" dirty="0" err="1">
              <a:latin typeface="Arial" panose="020B0604020202020204" pitchFamily="34" charset="0"/>
              <a:cs typeface="Arial" panose="020B0604020202020204" pitchFamily="34" charset="0"/>
            </a:rPr>
            <a:t>Webiomed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C58EF-461B-0049-AB09-8EE04E02831D}" type="parTrans" cxnId="{1CC703D7-CB7D-794F-ABFD-C9853CA22FED}">
      <dgm:prSet/>
      <dgm:spPr/>
      <dgm:t>
        <a:bodyPr/>
        <a:lstStyle/>
        <a:p>
          <a:endParaRPr lang="ru-RU"/>
        </a:p>
      </dgm:t>
    </dgm:pt>
    <dgm:pt modelId="{3F9D133B-3D04-BB4A-88E8-0D19DC52CAB5}" type="sibTrans" cxnId="{1CC703D7-CB7D-794F-ABFD-C9853CA22FED}">
      <dgm:prSet/>
      <dgm:spPr>
        <a:solidFill>
          <a:srgbClr val="4170BA">
            <a:alpha val="44000"/>
          </a:srgbClr>
        </a:solidFill>
      </dgm:spPr>
      <dgm:t>
        <a:bodyPr/>
        <a:lstStyle/>
        <a:p>
          <a:endParaRPr lang="ru-RU"/>
        </a:p>
      </dgm:t>
    </dgm:pt>
    <dgm:pt modelId="{211D9AC5-B9CC-C34F-BC66-90CE9D085FD5}">
      <dgm:prSet phldrT="[Текст]"/>
      <dgm:spPr>
        <a:solidFill>
          <a:srgbClr val="699D4B"/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Используя различные алгоритмы и методы ИИ система анализирует информацию</a:t>
          </a:r>
        </a:p>
      </dgm:t>
    </dgm:pt>
    <dgm:pt modelId="{47EBB7D1-FFBE-D049-9CE0-26E53454C1E9}" type="parTrans" cxnId="{1A45C76D-08CC-C143-9708-0D7FDA4C4D8D}">
      <dgm:prSet/>
      <dgm:spPr/>
      <dgm:t>
        <a:bodyPr/>
        <a:lstStyle/>
        <a:p>
          <a:endParaRPr lang="ru-RU"/>
        </a:p>
      </dgm:t>
    </dgm:pt>
    <dgm:pt modelId="{A98DCD17-8362-F947-9D18-7E9EE3671617}" type="sibTrans" cxnId="{1A45C76D-08CC-C143-9708-0D7FDA4C4D8D}">
      <dgm:prSet/>
      <dgm:spPr/>
      <dgm:t>
        <a:bodyPr/>
        <a:lstStyle/>
        <a:p>
          <a:endParaRPr lang="ru-RU"/>
        </a:p>
      </dgm:t>
    </dgm:pt>
    <dgm:pt modelId="{DFAAE91C-5C35-E044-8EF1-015C2F1F2D3A}">
      <dgm:prSet phldrT="[Текст]"/>
      <dgm:spPr>
        <a:solidFill>
          <a:srgbClr val="699D4B"/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По выявленным факторам риска и группе риска с помощью клинических протоколов формируются рекомендации</a:t>
          </a:r>
        </a:p>
      </dgm:t>
    </dgm:pt>
    <dgm:pt modelId="{F5E255B1-B30C-C343-AC84-E7AA247BB7ED}" type="parTrans" cxnId="{D611487F-39F8-8544-AEBF-A04089516D85}">
      <dgm:prSet/>
      <dgm:spPr/>
      <dgm:t>
        <a:bodyPr/>
        <a:lstStyle/>
        <a:p>
          <a:endParaRPr lang="ru-RU"/>
        </a:p>
      </dgm:t>
    </dgm:pt>
    <dgm:pt modelId="{FB47DCA4-A9D4-834F-BB39-24585EDF5B1F}" type="sibTrans" cxnId="{D611487F-39F8-8544-AEBF-A04089516D85}">
      <dgm:prSet/>
      <dgm:spPr/>
      <dgm:t>
        <a:bodyPr/>
        <a:lstStyle/>
        <a:p>
          <a:endParaRPr lang="ru-RU"/>
        </a:p>
      </dgm:t>
    </dgm:pt>
    <dgm:pt modelId="{981DB8FC-E97E-CD4D-BE88-DA4DE6BA33BB}">
      <dgm:prSet phldrT="[Текст]"/>
      <dgm:spPr>
        <a:solidFill>
          <a:srgbClr val="699D4B"/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Ответ с советами для пациента и врача отправляются в МИС / ЭМК</a:t>
          </a:r>
        </a:p>
      </dgm:t>
    </dgm:pt>
    <dgm:pt modelId="{83D3A95F-BF60-5F4D-A25D-C5A806664DA7}" type="parTrans" cxnId="{1D0010C2-43C9-9F47-9188-A89AC73D099A}">
      <dgm:prSet/>
      <dgm:spPr/>
      <dgm:t>
        <a:bodyPr/>
        <a:lstStyle/>
        <a:p>
          <a:endParaRPr lang="ru-RU"/>
        </a:p>
      </dgm:t>
    </dgm:pt>
    <dgm:pt modelId="{8AC95B78-CEB8-BF40-9568-0B0434870A1D}" type="sibTrans" cxnId="{1D0010C2-43C9-9F47-9188-A89AC73D099A}">
      <dgm:prSet/>
      <dgm:spPr/>
      <dgm:t>
        <a:bodyPr/>
        <a:lstStyle/>
        <a:p>
          <a:endParaRPr lang="ru-RU"/>
        </a:p>
      </dgm:t>
    </dgm:pt>
    <dgm:pt modelId="{3F9C7A6C-15F5-6A4D-A733-2C6A9565D5DE}">
      <dgm:prSet phldrT="[Текст]"/>
      <dgm:spPr>
        <a:solidFill>
          <a:srgbClr val="699D4B"/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 МИС осуществляется контроль сроков обследования </a:t>
          </a:r>
          <a:br>
            <a:rPr lang="ru-RU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и выполнения стандартов на основании группы риска</a:t>
          </a:r>
        </a:p>
      </dgm:t>
    </dgm:pt>
    <dgm:pt modelId="{7DA7B194-D973-D344-86D2-326FA3ADD264}" type="parTrans" cxnId="{A4522F7C-8D89-204A-AAF1-892320DA646F}">
      <dgm:prSet/>
      <dgm:spPr/>
      <dgm:t>
        <a:bodyPr/>
        <a:lstStyle/>
        <a:p>
          <a:endParaRPr lang="ru-RU"/>
        </a:p>
      </dgm:t>
    </dgm:pt>
    <dgm:pt modelId="{F3C7CE2F-0BAC-6B43-A772-ACF10EBDD8A2}" type="sibTrans" cxnId="{A4522F7C-8D89-204A-AAF1-892320DA646F}">
      <dgm:prSet/>
      <dgm:spPr/>
      <dgm:t>
        <a:bodyPr/>
        <a:lstStyle/>
        <a:p>
          <a:endParaRPr lang="ru-RU"/>
        </a:p>
      </dgm:t>
    </dgm:pt>
    <dgm:pt modelId="{722365B8-81DD-E249-A123-556A1CEF8890}" type="pres">
      <dgm:prSet presAssocID="{93F38BBD-B1E6-F345-8718-163CDD7403AE}" presName="Name0" presStyleCnt="0">
        <dgm:presLayoutVars>
          <dgm:dir/>
          <dgm:resizeHandles val="exact"/>
        </dgm:presLayoutVars>
      </dgm:prSet>
      <dgm:spPr/>
    </dgm:pt>
    <dgm:pt modelId="{35EC0E23-8D49-4E43-8B75-EA015634464E}" type="pres">
      <dgm:prSet presAssocID="{93F38BBD-B1E6-F345-8718-163CDD7403AE}" presName="cycle" presStyleCnt="0"/>
      <dgm:spPr/>
    </dgm:pt>
    <dgm:pt modelId="{646EDAF5-A5D0-C742-B9AC-23DEF9112DF0}" type="pres">
      <dgm:prSet presAssocID="{2F7E8C91-DE94-1A4E-900F-B71E96AC844B}" presName="nodeFirstNode" presStyleLbl="node1" presStyleIdx="0" presStyleCnt="5">
        <dgm:presLayoutVars>
          <dgm:bulletEnabled val="1"/>
        </dgm:presLayoutVars>
      </dgm:prSet>
      <dgm:spPr/>
    </dgm:pt>
    <dgm:pt modelId="{0FB2E9D4-A1C8-A843-9B7A-4F990807C9BC}" type="pres">
      <dgm:prSet presAssocID="{3F9D133B-3D04-BB4A-88E8-0D19DC52CAB5}" presName="sibTransFirstNode" presStyleLbl="bgShp" presStyleIdx="0" presStyleCnt="1"/>
      <dgm:spPr/>
    </dgm:pt>
    <dgm:pt modelId="{47735825-D565-DA48-A2B7-36EBA88545C5}" type="pres">
      <dgm:prSet presAssocID="{211D9AC5-B9CC-C34F-BC66-90CE9D085FD5}" presName="nodeFollowingNodes" presStyleLbl="node1" presStyleIdx="1" presStyleCnt="5">
        <dgm:presLayoutVars>
          <dgm:bulletEnabled val="1"/>
        </dgm:presLayoutVars>
      </dgm:prSet>
      <dgm:spPr/>
    </dgm:pt>
    <dgm:pt modelId="{2CAB3B88-C735-5F4B-865C-AAFFC6704C6B}" type="pres">
      <dgm:prSet presAssocID="{DFAAE91C-5C35-E044-8EF1-015C2F1F2D3A}" presName="nodeFollowingNodes" presStyleLbl="node1" presStyleIdx="2" presStyleCnt="5">
        <dgm:presLayoutVars>
          <dgm:bulletEnabled val="1"/>
        </dgm:presLayoutVars>
      </dgm:prSet>
      <dgm:spPr/>
    </dgm:pt>
    <dgm:pt modelId="{87126B2C-AB8B-3541-8135-BD58A50D9DA5}" type="pres">
      <dgm:prSet presAssocID="{981DB8FC-E97E-CD4D-BE88-DA4DE6BA33BB}" presName="nodeFollowingNodes" presStyleLbl="node1" presStyleIdx="3" presStyleCnt="5">
        <dgm:presLayoutVars>
          <dgm:bulletEnabled val="1"/>
        </dgm:presLayoutVars>
      </dgm:prSet>
      <dgm:spPr/>
    </dgm:pt>
    <dgm:pt modelId="{F13E4ADF-D704-5F43-84F5-BF8AE379B70F}" type="pres">
      <dgm:prSet presAssocID="{3F9C7A6C-15F5-6A4D-A733-2C6A9565D5DE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ABEADC66-44C9-0042-8755-9ED60BF73816}" type="presOf" srcId="{93F38BBD-B1E6-F345-8718-163CDD7403AE}" destId="{722365B8-81DD-E249-A123-556A1CEF8890}" srcOrd="0" destOrd="0" presId="urn:microsoft.com/office/officeart/2005/8/layout/cycle3"/>
    <dgm:cxn modelId="{1A45C76D-08CC-C143-9708-0D7FDA4C4D8D}" srcId="{93F38BBD-B1E6-F345-8718-163CDD7403AE}" destId="{211D9AC5-B9CC-C34F-BC66-90CE9D085FD5}" srcOrd="1" destOrd="0" parTransId="{47EBB7D1-FFBE-D049-9CE0-26E53454C1E9}" sibTransId="{A98DCD17-8362-F947-9D18-7E9EE3671617}"/>
    <dgm:cxn modelId="{A4522F7C-8D89-204A-AAF1-892320DA646F}" srcId="{93F38BBD-B1E6-F345-8718-163CDD7403AE}" destId="{3F9C7A6C-15F5-6A4D-A733-2C6A9565D5DE}" srcOrd="4" destOrd="0" parTransId="{7DA7B194-D973-D344-86D2-326FA3ADD264}" sibTransId="{F3C7CE2F-0BAC-6B43-A772-ACF10EBDD8A2}"/>
    <dgm:cxn modelId="{B2DDCE7E-728A-E94E-9D9B-B974FEF90196}" type="presOf" srcId="{3F9D133B-3D04-BB4A-88E8-0D19DC52CAB5}" destId="{0FB2E9D4-A1C8-A843-9B7A-4F990807C9BC}" srcOrd="0" destOrd="0" presId="urn:microsoft.com/office/officeart/2005/8/layout/cycle3"/>
    <dgm:cxn modelId="{D611487F-39F8-8544-AEBF-A04089516D85}" srcId="{93F38BBD-B1E6-F345-8718-163CDD7403AE}" destId="{DFAAE91C-5C35-E044-8EF1-015C2F1F2D3A}" srcOrd="2" destOrd="0" parTransId="{F5E255B1-B30C-C343-AC84-E7AA247BB7ED}" sibTransId="{FB47DCA4-A9D4-834F-BB39-24585EDF5B1F}"/>
    <dgm:cxn modelId="{72804193-AB4A-234E-9AB9-EF6D836EC0C0}" type="presOf" srcId="{2F7E8C91-DE94-1A4E-900F-B71E96AC844B}" destId="{646EDAF5-A5D0-C742-B9AC-23DEF9112DF0}" srcOrd="0" destOrd="0" presId="urn:microsoft.com/office/officeart/2005/8/layout/cycle3"/>
    <dgm:cxn modelId="{D4D8C49D-55B5-964D-B251-079CC03AEABD}" type="presOf" srcId="{3F9C7A6C-15F5-6A4D-A733-2C6A9565D5DE}" destId="{F13E4ADF-D704-5F43-84F5-BF8AE379B70F}" srcOrd="0" destOrd="0" presId="urn:microsoft.com/office/officeart/2005/8/layout/cycle3"/>
    <dgm:cxn modelId="{1D0010C2-43C9-9F47-9188-A89AC73D099A}" srcId="{93F38BBD-B1E6-F345-8718-163CDD7403AE}" destId="{981DB8FC-E97E-CD4D-BE88-DA4DE6BA33BB}" srcOrd="3" destOrd="0" parTransId="{83D3A95F-BF60-5F4D-A25D-C5A806664DA7}" sibTransId="{8AC95B78-CEB8-BF40-9568-0B0434870A1D}"/>
    <dgm:cxn modelId="{55C543C5-4F1C-EA48-8DC1-D8402FCD74DE}" type="presOf" srcId="{981DB8FC-E97E-CD4D-BE88-DA4DE6BA33BB}" destId="{87126B2C-AB8B-3541-8135-BD58A50D9DA5}" srcOrd="0" destOrd="0" presId="urn:microsoft.com/office/officeart/2005/8/layout/cycle3"/>
    <dgm:cxn modelId="{1CC703D7-CB7D-794F-ABFD-C9853CA22FED}" srcId="{93F38BBD-B1E6-F345-8718-163CDD7403AE}" destId="{2F7E8C91-DE94-1A4E-900F-B71E96AC844B}" srcOrd="0" destOrd="0" parTransId="{171C58EF-461B-0049-AB09-8EE04E02831D}" sibTransId="{3F9D133B-3D04-BB4A-88E8-0D19DC52CAB5}"/>
    <dgm:cxn modelId="{8FD31EE2-6CDB-1A46-A6E5-8EF82402981F}" type="presOf" srcId="{DFAAE91C-5C35-E044-8EF1-015C2F1F2D3A}" destId="{2CAB3B88-C735-5F4B-865C-AAFFC6704C6B}" srcOrd="0" destOrd="0" presId="urn:microsoft.com/office/officeart/2005/8/layout/cycle3"/>
    <dgm:cxn modelId="{1A56C6F3-6138-0544-9E3E-A6ACE0028F40}" type="presOf" srcId="{211D9AC5-B9CC-C34F-BC66-90CE9D085FD5}" destId="{47735825-D565-DA48-A2B7-36EBA88545C5}" srcOrd="0" destOrd="0" presId="urn:microsoft.com/office/officeart/2005/8/layout/cycle3"/>
    <dgm:cxn modelId="{69534DAE-ED05-824E-A306-23405D8A03F0}" type="presParOf" srcId="{722365B8-81DD-E249-A123-556A1CEF8890}" destId="{35EC0E23-8D49-4E43-8B75-EA015634464E}" srcOrd="0" destOrd="0" presId="urn:microsoft.com/office/officeart/2005/8/layout/cycle3"/>
    <dgm:cxn modelId="{8D1B775D-E532-1B4F-80EA-0B748E6DF185}" type="presParOf" srcId="{35EC0E23-8D49-4E43-8B75-EA015634464E}" destId="{646EDAF5-A5D0-C742-B9AC-23DEF9112DF0}" srcOrd="0" destOrd="0" presId="urn:microsoft.com/office/officeart/2005/8/layout/cycle3"/>
    <dgm:cxn modelId="{169DA8FE-8141-554C-A60C-78706A796CA5}" type="presParOf" srcId="{35EC0E23-8D49-4E43-8B75-EA015634464E}" destId="{0FB2E9D4-A1C8-A843-9B7A-4F990807C9BC}" srcOrd="1" destOrd="0" presId="urn:microsoft.com/office/officeart/2005/8/layout/cycle3"/>
    <dgm:cxn modelId="{12C80CD0-E051-6141-95B5-F89C7C4554A4}" type="presParOf" srcId="{35EC0E23-8D49-4E43-8B75-EA015634464E}" destId="{47735825-D565-DA48-A2B7-36EBA88545C5}" srcOrd="2" destOrd="0" presId="urn:microsoft.com/office/officeart/2005/8/layout/cycle3"/>
    <dgm:cxn modelId="{2F4D69FA-A3D6-EC4F-8DDF-82627B64B13C}" type="presParOf" srcId="{35EC0E23-8D49-4E43-8B75-EA015634464E}" destId="{2CAB3B88-C735-5F4B-865C-AAFFC6704C6B}" srcOrd="3" destOrd="0" presId="urn:microsoft.com/office/officeart/2005/8/layout/cycle3"/>
    <dgm:cxn modelId="{59D65125-9CD3-704E-A30E-3D8EFCC7AE82}" type="presParOf" srcId="{35EC0E23-8D49-4E43-8B75-EA015634464E}" destId="{87126B2C-AB8B-3541-8135-BD58A50D9DA5}" srcOrd="4" destOrd="0" presId="urn:microsoft.com/office/officeart/2005/8/layout/cycle3"/>
    <dgm:cxn modelId="{61B397BE-A469-2F41-9DCB-C5990E71592A}" type="presParOf" srcId="{35EC0E23-8D49-4E43-8B75-EA015634464E}" destId="{F13E4ADF-D704-5F43-84F5-BF8AE379B70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2E9D4-A1C8-A843-9B7A-4F990807C9BC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rgbClr val="4170BA">
            <a:alpha val="4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EDAF5-A5D0-C742-B9AC-23DEF9112DF0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solidFill>
          <a:srgbClr val="699D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Сведения из ЭМК в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деперсонифицированном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виде отправляются на анализ в </a:t>
          </a:r>
          <a:r>
            <a:rPr lang="en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Webiomed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1659" y="63980"/>
        <a:ext cx="2404681" cy="1140634"/>
      </dsp:txXfrm>
    </dsp:sp>
    <dsp:sp modelId="{47735825-D565-DA48-A2B7-36EBA88545C5}">
      <dsp:nvSpPr>
        <dsp:cNvPr id="0" name=""/>
        <dsp:cNvSpPr/>
      </dsp:nvSpPr>
      <dsp:spPr>
        <a:xfrm>
          <a:off x="4981774" y="1587460"/>
          <a:ext cx="2528093" cy="1264046"/>
        </a:xfrm>
        <a:prstGeom prst="roundRect">
          <a:avLst/>
        </a:prstGeom>
        <a:solidFill>
          <a:srgbClr val="699D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Используя различные алгоритмы и методы ИИ система анализирует информацию</a:t>
          </a:r>
        </a:p>
      </dsp:txBody>
      <dsp:txXfrm>
        <a:off x="5043480" y="1649166"/>
        <a:ext cx="2404681" cy="1140634"/>
      </dsp:txXfrm>
    </dsp:sp>
    <dsp:sp modelId="{2CAB3B88-C735-5F4B-865C-AAFFC6704C6B}">
      <dsp:nvSpPr>
        <dsp:cNvPr id="0" name=""/>
        <dsp:cNvSpPr/>
      </dsp:nvSpPr>
      <dsp:spPr>
        <a:xfrm>
          <a:off x="4148393" y="4152345"/>
          <a:ext cx="2528093" cy="1264046"/>
        </a:xfrm>
        <a:prstGeom prst="roundRect">
          <a:avLst/>
        </a:prstGeom>
        <a:solidFill>
          <a:srgbClr val="699D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По выявленным факторам риска и группе риска с помощью клинических протоколов формируются рекомендации</a:t>
          </a:r>
        </a:p>
      </dsp:txBody>
      <dsp:txXfrm>
        <a:off x="4210099" y="4214051"/>
        <a:ext cx="2404681" cy="1140634"/>
      </dsp:txXfrm>
    </dsp:sp>
    <dsp:sp modelId="{87126B2C-AB8B-3541-8135-BD58A50D9DA5}">
      <dsp:nvSpPr>
        <dsp:cNvPr id="0" name=""/>
        <dsp:cNvSpPr/>
      </dsp:nvSpPr>
      <dsp:spPr>
        <a:xfrm>
          <a:off x="1451513" y="4152345"/>
          <a:ext cx="2528093" cy="1264046"/>
        </a:xfrm>
        <a:prstGeom prst="roundRect">
          <a:avLst/>
        </a:prstGeom>
        <a:solidFill>
          <a:srgbClr val="699D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Ответ с советами для пациента и врача отправляются в МИС / ЭМК</a:t>
          </a:r>
        </a:p>
      </dsp:txBody>
      <dsp:txXfrm>
        <a:off x="1513219" y="4214051"/>
        <a:ext cx="2404681" cy="1140634"/>
      </dsp:txXfrm>
    </dsp:sp>
    <dsp:sp modelId="{F13E4ADF-D704-5F43-84F5-BF8AE379B70F}">
      <dsp:nvSpPr>
        <dsp:cNvPr id="0" name=""/>
        <dsp:cNvSpPr/>
      </dsp:nvSpPr>
      <dsp:spPr>
        <a:xfrm>
          <a:off x="618131" y="1587460"/>
          <a:ext cx="2528093" cy="1264046"/>
        </a:xfrm>
        <a:prstGeom prst="roundRect">
          <a:avLst/>
        </a:prstGeom>
        <a:solidFill>
          <a:srgbClr val="699D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 МИС осуществляется контроль сроков обследования </a:t>
          </a:r>
          <a:b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и выполнения стандартов на основании группы риска</a:t>
          </a:r>
        </a:p>
      </dsp:txBody>
      <dsp:txXfrm>
        <a:off x="679837" y="1649166"/>
        <a:ext cx="2404681" cy="1140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07" y="1887002"/>
            <a:ext cx="6641556" cy="3899528"/>
          </a:xfrm>
          <a:prstGeom prst="rect">
            <a:avLst/>
          </a:prstGeom>
          <a:effectLst/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66128" y="2131266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849085" y="5426678"/>
            <a:ext cx="660400" cy="138910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1790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  <p:sldLayoutId id="2147483718" r:id="rId5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754A46-6526-5948-9A7C-21F60987FF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>
          <a:xfrm>
            <a:off x="298790" y="-56413"/>
            <a:ext cx="7989267" cy="4753614"/>
          </a:xfrm>
          <a:noFill/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65372E6-15FB-5A46-94E9-A540F09083C0}"/>
              </a:ext>
            </a:extLst>
          </p:cNvPr>
          <p:cNvGrpSpPr/>
          <p:nvPr/>
        </p:nvGrpSpPr>
        <p:grpSpPr>
          <a:xfrm>
            <a:off x="5377481" y="4575814"/>
            <a:ext cx="6189405" cy="1660992"/>
            <a:chOff x="7335129" y="4428518"/>
            <a:chExt cx="5810760" cy="1660992"/>
          </a:xfrm>
        </p:grpSpPr>
        <p:sp>
          <p:nvSpPr>
            <p:cNvPr id="5" name="TextBox 4"/>
            <p:cNvSpPr txBox="1"/>
            <p:nvPr/>
          </p:nvSpPr>
          <p:spPr>
            <a:xfrm>
              <a:off x="7335129" y="4428518"/>
              <a:ext cx="581076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Выявление и оценка факторов риска как инструмент снижения заболеваемости и смертности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35129" y="5940880"/>
              <a:ext cx="5582160" cy="1486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Информационные технологии в медицине 2018</a:t>
              </a:r>
              <a:endPara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" name="Straight Connector 5">
              <a:extLst>
                <a:ext uri="{FF2B5EF4-FFF2-40B4-BE49-F238E27FC236}">
                  <a16:creationId xmlns:a16="http://schemas.microsoft.com/office/drawing/2014/main" id="{6D33DFA0-B053-5442-AA7D-7ABF4C909F68}"/>
                </a:ext>
              </a:extLst>
            </p:cNvPr>
            <p:cNvCxnSpPr/>
            <p:nvPr/>
          </p:nvCxnSpPr>
          <p:spPr>
            <a:xfrm>
              <a:off x="7335129" y="5684616"/>
              <a:ext cx="691243" cy="0"/>
            </a:xfrm>
            <a:prstGeom prst="line">
              <a:avLst/>
            </a:prstGeom>
            <a:ln w="254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ACA9A9-2577-BB4E-B4B6-980B8BECA616}"/>
              </a:ext>
            </a:extLst>
          </p:cNvPr>
          <p:cNvSpPr/>
          <p:nvPr/>
        </p:nvSpPr>
        <p:spPr>
          <a:xfrm>
            <a:off x="334834" y="5713586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ИТМ2018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3782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A4A29-A3E7-3044-B110-EC5B37838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5" y="1060449"/>
            <a:ext cx="6709535" cy="433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трелка вверх 7">
            <a:extLst>
              <a:ext uri="{FF2B5EF4-FFF2-40B4-BE49-F238E27FC236}">
                <a16:creationId xmlns:a16="http://schemas.microsoft.com/office/drawing/2014/main" id="{2A31B4BD-2629-B149-93E0-C9E80A087ADA}"/>
              </a:ext>
            </a:extLst>
          </p:cNvPr>
          <p:cNvSpPr/>
          <p:nvPr/>
        </p:nvSpPr>
        <p:spPr bwMode="auto">
          <a:xfrm rot="3803959">
            <a:off x="3733801" y="1769534"/>
            <a:ext cx="668867" cy="1109133"/>
          </a:xfrm>
          <a:prstGeom prst="upArrow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629441-1259-8547-8099-375C72546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017" y="1566333"/>
            <a:ext cx="4921353" cy="5033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84A896-D29A-4E41-BF1C-3E6D8667F420}"/>
              </a:ext>
            </a:extLst>
          </p:cNvPr>
          <p:cNvSpPr txBox="1">
            <a:spLocks/>
          </p:cNvSpPr>
          <p:nvPr/>
        </p:nvSpPr>
        <p:spPr>
          <a:xfrm>
            <a:off x="243201" y="172361"/>
            <a:ext cx="11533932" cy="495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интеграции в ЭМК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Стрелка вверх 11">
            <a:extLst>
              <a:ext uri="{FF2B5EF4-FFF2-40B4-BE49-F238E27FC236}">
                <a16:creationId xmlns:a16="http://schemas.microsoft.com/office/drawing/2014/main" id="{99678885-2267-0242-BA05-091AF1B8F4A3}"/>
              </a:ext>
            </a:extLst>
          </p:cNvPr>
          <p:cNvSpPr/>
          <p:nvPr/>
        </p:nvSpPr>
        <p:spPr bwMode="auto">
          <a:xfrm rot="3803959">
            <a:off x="9431868" y="1769533"/>
            <a:ext cx="668867" cy="1109133"/>
          </a:xfrm>
          <a:prstGeom prst="upArrow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3B007E-8C28-CC42-9250-731B325CE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612" y="3115734"/>
            <a:ext cx="5505882" cy="3397004"/>
          </a:xfrm>
          <a:prstGeom prst="rect">
            <a:avLst/>
          </a:prstGeom>
          <a:ln w="12700">
            <a:solidFill>
              <a:srgbClr val="699D4B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320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72A888-DB21-D24F-97EF-AC805329660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2965" r="12965"/>
          <a:stretch>
            <a:fillRect/>
          </a:stretch>
        </p:blipFill>
        <p:spPr>
          <a:xfrm>
            <a:off x="-147919" y="505576"/>
            <a:ext cx="5195129" cy="4674887"/>
          </a:xfrm>
          <a:noFill/>
        </p:spPr>
      </p:pic>
      <p:sp>
        <p:nvSpPr>
          <p:cNvPr id="4" name="AutoShape 1"/>
          <p:cNvSpPr>
            <a:spLocks/>
          </p:cNvSpPr>
          <p:nvPr/>
        </p:nvSpPr>
        <p:spPr bwMode="auto">
          <a:xfrm rot="10003905">
            <a:off x="276817" y="241410"/>
            <a:ext cx="4890130" cy="476354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noFill/>
          <a:ln w="381000" cap="flat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 rot="8749278">
            <a:off x="3496736" y="-437651"/>
            <a:ext cx="3214223" cy="31310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noFill/>
          <a:ln w="25400" cap="flat">
            <a:gradFill>
              <a:gsLst>
                <a:gs pos="0">
                  <a:schemeClr val="accent1"/>
                </a:gs>
                <a:gs pos="100000">
                  <a:srgbClr val="699D4B"/>
                </a:gs>
              </a:gsLst>
              <a:lin ang="2700000" scaled="0"/>
            </a:gra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5826" y="1481666"/>
            <a:ext cx="41911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это надо?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5826" y="2057527"/>
            <a:ext cx="4781840" cy="411728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Методик, шкал и калькуляторов оценки рисков много. Врачу сложно удержать их в голове – при этом данных для определения группы риска как правило достаточно в ЭМК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отличие от перегруженного на рутинном приеме врача и очень сжатого времени, система способна проанализировать все доступные данные, включая данные прошлых периодов, автоматически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Применить неограниченное количество разнообразных методик, повысив тем самым вероятность выявления опасных факторов риска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Выполнить анализ после ухода пациента / получения результатов исследований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Выполнить автоматический анализ всех имеющихся в МО / регионе данных и выявить высокую группу риска без необходимости обращения пациента в МО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5349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170BA"/>
              </a:gs>
              <a:gs pos="99000">
                <a:srgbClr val="699D4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19921" y="2319821"/>
            <a:ext cx="5589224" cy="162564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spc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en-US" sz="4400" spc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227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C4B8F2-F663-3D43-B361-5503588D11F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6601" r="6601"/>
          <a:stretch>
            <a:fillRect/>
          </a:stretch>
        </p:blipFill>
        <p:spPr/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0EA63B-44E3-D947-A054-C1290C4D71C7}"/>
              </a:ext>
            </a:extLst>
          </p:cNvPr>
          <p:cNvSpPr/>
          <p:nvPr/>
        </p:nvSpPr>
        <p:spPr>
          <a:xfrm>
            <a:off x="7623550" y="156974"/>
            <a:ext cx="4363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Вклад первичной и вторичной профилактики в снижение смертности от ИБС в различных популяциях (по методу </a:t>
            </a: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IMPACT, </a:t>
            </a:r>
            <a:r>
              <a:rPr lang="en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Capewell</a:t>
            </a: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S, Critchley J, </a:t>
            </a:r>
            <a:r>
              <a:rPr lang="en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Unal</a:t>
            </a: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B.)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505281-A5E5-084C-A6FB-6D7C59409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727" y="1171166"/>
            <a:ext cx="4452814" cy="225783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BCFE21-35DA-5944-8225-B4DFE78E6490}"/>
              </a:ext>
            </a:extLst>
          </p:cNvPr>
          <p:cNvSpPr/>
          <p:nvPr/>
        </p:nvSpPr>
        <p:spPr>
          <a:xfrm>
            <a:off x="7624685" y="6105101"/>
            <a:ext cx="44068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Стратегии формирования здорового образа жизни, профилактики и контроля неинфекционных заболеваний в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Российскои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̆ Федерации</a:t>
            </a:r>
          </a:p>
          <a:p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на период до 2025 года, С.А. Бойцов, «Оргздрав-2018»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CF2FEE-5948-A640-B04E-B3BD69F1C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971" y="3341354"/>
            <a:ext cx="4013680" cy="25176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5C72B6-418B-6F48-BF5D-F55FF99541AA}"/>
              </a:ext>
            </a:extLst>
          </p:cNvPr>
          <p:cNvSpPr txBox="1"/>
          <p:nvPr/>
        </p:nvSpPr>
        <p:spPr>
          <a:xfrm>
            <a:off x="3100423" y="4828572"/>
            <a:ext cx="146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Сердечно-сосудистые заболевания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8EB1F1E-7F3B-4A48-8446-B5A792DD201E}"/>
              </a:ext>
            </a:extLst>
          </p:cNvPr>
          <p:cNvSpPr txBox="1">
            <a:spLocks/>
          </p:cNvSpPr>
          <p:nvPr/>
        </p:nvSpPr>
        <p:spPr>
          <a:xfrm>
            <a:off x="4680996" y="46907"/>
            <a:ext cx="2830008" cy="495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Сердечно-сосудистые заболевания: причина смерти №1</a:t>
            </a:r>
            <a:endParaRPr lang="en-US" sz="2700" dirty="0">
              <a:solidFill>
                <a:schemeClr val="bg1"/>
              </a:solidFill>
              <a:latin typeface="Arial Narrow" panose="020B0604020202020204" pitchFamily="34" charset="0"/>
              <a:ea typeface="Tahoma" panose="020B060403050404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DBBF7423-58E1-3943-A951-B215E6AEE3A9}"/>
              </a:ext>
            </a:extLst>
          </p:cNvPr>
          <p:cNvGrpSpPr/>
          <p:nvPr/>
        </p:nvGrpSpPr>
        <p:grpSpPr>
          <a:xfrm>
            <a:off x="170418" y="409330"/>
            <a:ext cx="1878516" cy="1890752"/>
            <a:chOff x="1008618" y="1964267"/>
            <a:chExt cx="1878516" cy="1890752"/>
          </a:xfrm>
        </p:grpSpPr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F405FED4-2DB4-EB41-949F-25CE23DFF56B}"/>
                </a:ext>
              </a:extLst>
            </p:cNvPr>
            <p:cNvSpPr/>
            <p:nvPr/>
          </p:nvSpPr>
          <p:spPr bwMode="auto">
            <a:xfrm>
              <a:off x="1083372" y="1988489"/>
              <a:ext cx="1762636" cy="1774118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3" name="Pie 14">
              <a:extLst>
                <a:ext uri="{FF2B5EF4-FFF2-40B4-BE49-F238E27FC236}">
                  <a16:creationId xmlns:a16="http://schemas.microsoft.com/office/drawing/2014/main" id="{C031ED29-D87C-7046-BFD0-28BFF2008ABC}"/>
                </a:ext>
              </a:extLst>
            </p:cNvPr>
            <p:cNvSpPr/>
            <p:nvPr/>
          </p:nvSpPr>
          <p:spPr bwMode="auto">
            <a:xfrm>
              <a:off x="1158128" y="2020484"/>
              <a:ext cx="1646757" cy="1657482"/>
            </a:xfrm>
            <a:prstGeom prst="pie">
              <a:avLst>
                <a:gd name="adj1" fmla="val 1746355"/>
                <a:gd name="adj2" fmla="val 16200000"/>
              </a:avLst>
            </a:prstGeom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3D4609A3-F6BA-8243-BD2F-EF49E7EBD3B3}"/>
                </a:ext>
              </a:extLst>
            </p:cNvPr>
            <p:cNvSpPr/>
            <p:nvPr/>
          </p:nvSpPr>
          <p:spPr bwMode="auto">
            <a:xfrm>
              <a:off x="1008618" y="1964267"/>
              <a:ext cx="1878516" cy="1890752"/>
            </a:xfrm>
            <a:custGeom>
              <a:avLst/>
              <a:gdLst>
                <a:gd name="connsiteX0" fmla="*/ 1211856 w 2423711"/>
                <a:gd name="connsiteY0" fmla="*/ 361574 h 2423711"/>
                <a:gd name="connsiteX1" fmla="*/ 1387247 w 2423711"/>
                <a:gd name="connsiteY1" fmla="*/ 403466 h 2423711"/>
                <a:gd name="connsiteX2" fmla="*/ 1822050 w 2423711"/>
                <a:gd name="connsiteY2" fmla="*/ 655298 h 2423711"/>
                <a:gd name="connsiteX3" fmla="*/ 1997514 w 2423711"/>
                <a:gd name="connsiteY3" fmla="*/ 959545 h 2423711"/>
                <a:gd name="connsiteX4" fmla="*/ 1997514 w 2423711"/>
                <a:gd name="connsiteY4" fmla="*/ 1464170 h 2423711"/>
                <a:gd name="connsiteX5" fmla="*/ 1822050 w 2423711"/>
                <a:gd name="connsiteY5" fmla="*/ 1768418 h 2423711"/>
                <a:gd name="connsiteX6" fmla="*/ 1387247 w 2423711"/>
                <a:gd name="connsiteY6" fmla="*/ 2020250 h 2423711"/>
                <a:gd name="connsiteX7" fmla="*/ 1036465 w 2423711"/>
                <a:gd name="connsiteY7" fmla="*/ 2020250 h 2423711"/>
                <a:gd name="connsiteX8" fmla="*/ 601662 w 2423711"/>
                <a:gd name="connsiteY8" fmla="*/ 1768418 h 2423711"/>
                <a:gd name="connsiteX9" fmla="*/ 426199 w 2423711"/>
                <a:gd name="connsiteY9" fmla="*/ 1464170 h 2423711"/>
                <a:gd name="connsiteX10" fmla="*/ 426199 w 2423711"/>
                <a:gd name="connsiteY10" fmla="*/ 959545 h 2423711"/>
                <a:gd name="connsiteX11" fmla="*/ 601662 w 2423711"/>
                <a:gd name="connsiteY11" fmla="*/ 655298 h 2423711"/>
                <a:gd name="connsiteX12" fmla="*/ 1036465 w 2423711"/>
                <a:gd name="connsiteY12" fmla="*/ 403466 h 2423711"/>
                <a:gd name="connsiteX13" fmla="*/ 1211856 w 2423711"/>
                <a:gd name="connsiteY13" fmla="*/ 361574 h 2423711"/>
                <a:gd name="connsiteX14" fmla="*/ 1211856 w 2423711"/>
                <a:gd name="connsiteY14" fmla="*/ 310775 h 2423711"/>
                <a:gd name="connsiteX15" fmla="*/ 1025988 w 2423711"/>
                <a:gd name="connsiteY15" fmla="*/ 355170 h 2423711"/>
                <a:gd name="connsiteX16" fmla="*/ 565209 w 2423711"/>
                <a:gd name="connsiteY16" fmla="*/ 622047 h 2423711"/>
                <a:gd name="connsiteX17" fmla="*/ 379263 w 2423711"/>
                <a:gd name="connsiteY17" fmla="*/ 944470 h 2423711"/>
                <a:gd name="connsiteX18" fmla="*/ 379263 w 2423711"/>
                <a:gd name="connsiteY18" fmla="*/ 1479241 h 2423711"/>
                <a:gd name="connsiteX19" fmla="*/ 565209 w 2423711"/>
                <a:gd name="connsiteY19" fmla="*/ 1801664 h 2423711"/>
                <a:gd name="connsiteX20" fmla="*/ 1025988 w 2423711"/>
                <a:gd name="connsiteY20" fmla="*/ 2068541 h 2423711"/>
                <a:gd name="connsiteX21" fmla="*/ 1397725 w 2423711"/>
                <a:gd name="connsiteY21" fmla="*/ 2068541 h 2423711"/>
                <a:gd name="connsiteX22" fmla="*/ 1858503 w 2423711"/>
                <a:gd name="connsiteY22" fmla="*/ 1801664 h 2423711"/>
                <a:gd name="connsiteX23" fmla="*/ 2044449 w 2423711"/>
                <a:gd name="connsiteY23" fmla="*/ 1479241 h 2423711"/>
                <a:gd name="connsiteX24" fmla="*/ 2044449 w 2423711"/>
                <a:gd name="connsiteY24" fmla="*/ 944470 h 2423711"/>
                <a:gd name="connsiteX25" fmla="*/ 1858503 w 2423711"/>
                <a:gd name="connsiteY25" fmla="*/ 622047 h 2423711"/>
                <a:gd name="connsiteX26" fmla="*/ 1397725 w 2423711"/>
                <a:gd name="connsiteY26" fmla="*/ 355170 h 2423711"/>
                <a:gd name="connsiteX27" fmla="*/ 1211856 w 2423711"/>
                <a:gd name="connsiteY27" fmla="*/ 310775 h 2423711"/>
                <a:gd name="connsiteX28" fmla="*/ 0 w 2423711"/>
                <a:gd name="connsiteY28" fmla="*/ 0 h 2423711"/>
                <a:gd name="connsiteX29" fmla="*/ 2423711 w 2423711"/>
                <a:gd name="connsiteY29" fmla="*/ 0 h 2423711"/>
                <a:gd name="connsiteX30" fmla="*/ 2423711 w 2423711"/>
                <a:gd name="connsiteY30" fmla="*/ 2423711 h 2423711"/>
                <a:gd name="connsiteX31" fmla="*/ 0 w 2423711"/>
                <a:gd name="connsiteY31" fmla="*/ 2423711 h 242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23711" h="2423711">
                  <a:moveTo>
                    <a:pt x="1211856" y="361574"/>
                  </a:moveTo>
                  <a:cubicBezTo>
                    <a:pt x="1275436" y="361574"/>
                    <a:pt x="1339017" y="375538"/>
                    <a:pt x="1387247" y="403466"/>
                  </a:cubicBezTo>
                  <a:lnTo>
                    <a:pt x="1822050" y="655298"/>
                  </a:lnTo>
                  <a:cubicBezTo>
                    <a:pt x="1918584" y="711154"/>
                    <a:pt x="1997514" y="848073"/>
                    <a:pt x="1997514" y="959545"/>
                  </a:cubicBezTo>
                  <a:lnTo>
                    <a:pt x="1997514" y="1464170"/>
                  </a:lnTo>
                  <a:cubicBezTo>
                    <a:pt x="1997514" y="1575642"/>
                    <a:pt x="1918584" y="1712561"/>
                    <a:pt x="1822050" y="1768418"/>
                  </a:cubicBezTo>
                  <a:lnTo>
                    <a:pt x="1387247" y="2020250"/>
                  </a:lnTo>
                  <a:cubicBezTo>
                    <a:pt x="1290786" y="2076106"/>
                    <a:pt x="1132927" y="2076106"/>
                    <a:pt x="1036465" y="2020250"/>
                  </a:cubicBezTo>
                  <a:lnTo>
                    <a:pt x="601662" y="1768418"/>
                  </a:lnTo>
                  <a:cubicBezTo>
                    <a:pt x="505128" y="1712561"/>
                    <a:pt x="426199" y="1575642"/>
                    <a:pt x="426199" y="1464170"/>
                  </a:cubicBezTo>
                  <a:lnTo>
                    <a:pt x="426199" y="959545"/>
                  </a:lnTo>
                  <a:cubicBezTo>
                    <a:pt x="426199" y="848073"/>
                    <a:pt x="505128" y="711154"/>
                    <a:pt x="601662" y="655298"/>
                  </a:cubicBezTo>
                  <a:lnTo>
                    <a:pt x="1036465" y="403466"/>
                  </a:lnTo>
                  <a:cubicBezTo>
                    <a:pt x="1084696" y="375538"/>
                    <a:pt x="1148276" y="361574"/>
                    <a:pt x="1211856" y="361574"/>
                  </a:cubicBezTo>
                  <a:close/>
                  <a:moveTo>
                    <a:pt x="1211856" y="310775"/>
                  </a:moveTo>
                  <a:cubicBezTo>
                    <a:pt x="1144478" y="310775"/>
                    <a:pt x="1077100" y="325574"/>
                    <a:pt x="1025988" y="355170"/>
                  </a:cubicBezTo>
                  <a:lnTo>
                    <a:pt x="565209" y="622047"/>
                  </a:lnTo>
                  <a:cubicBezTo>
                    <a:pt x="462908" y="681240"/>
                    <a:pt x="379263" y="826339"/>
                    <a:pt x="379263" y="944470"/>
                  </a:cubicBezTo>
                  <a:lnTo>
                    <a:pt x="379263" y="1479241"/>
                  </a:lnTo>
                  <a:cubicBezTo>
                    <a:pt x="379263" y="1597372"/>
                    <a:pt x="462908" y="1742471"/>
                    <a:pt x="565209" y="1801664"/>
                  </a:cubicBezTo>
                  <a:lnTo>
                    <a:pt x="1025988" y="2068541"/>
                  </a:lnTo>
                  <a:cubicBezTo>
                    <a:pt x="1128211" y="2127734"/>
                    <a:pt x="1295501" y="2127734"/>
                    <a:pt x="1397725" y="2068541"/>
                  </a:cubicBezTo>
                  <a:lnTo>
                    <a:pt x="1858503" y="1801664"/>
                  </a:lnTo>
                  <a:cubicBezTo>
                    <a:pt x="1960804" y="1742471"/>
                    <a:pt x="2044449" y="1597372"/>
                    <a:pt x="2044449" y="1479241"/>
                  </a:cubicBezTo>
                  <a:lnTo>
                    <a:pt x="2044449" y="944470"/>
                  </a:lnTo>
                  <a:cubicBezTo>
                    <a:pt x="2044449" y="826339"/>
                    <a:pt x="1960804" y="681240"/>
                    <a:pt x="1858503" y="622047"/>
                  </a:cubicBezTo>
                  <a:lnTo>
                    <a:pt x="1397725" y="355170"/>
                  </a:lnTo>
                  <a:cubicBezTo>
                    <a:pt x="1346613" y="325574"/>
                    <a:pt x="1279235" y="310775"/>
                    <a:pt x="1211856" y="310775"/>
                  </a:cubicBezTo>
                  <a:close/>
                  <a:moveTo>
                    <a:pt x="0" y="0"/>
                  </a:moveTo>
                  <a:lnTo>
                    <a:pt x="2423711" y="0"/>
                  </a:lnTo>
                  <a:lnTo>
                    <a:pt x="2423711" y="2423711"/>
                  </a:lnTo>
                  <a:lnTo>
                    <a:pt x="0" y="24237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D60A01-DA9F-9145-B37B-01A9E3D6748F}"/>
                </a:ext>
              </a:extLst>
            </p:cNvPr>
            <p:cNvSpPr txBox="1"/>
            <p:nvPr/>
          </p:nvSpPr>
          <p:spPr>
            <a:xfrm>
              <a:off x="1383835" y="2669577"/>
              <a:ext cx="1147698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800" dirty="0">
                  <a:latin typeface="Titillium" charset="0"/>
                  <a:ea typeface="Titillium" charset="0"/>
                  <a:cs typeface="Titillium" charset="0"/>
                </a:rPr>
                <a:t>34,8</a:t>
              </a:r>
              <a:r>
                <a:rPr lang="en-US" sz="2800" dirty="0">
                  <a:latin typeface="Titillium" charset="0"/>
                  <a:ea typeface="Titillium" charset="0"/>
                  <a:cs typeface="Titillium" charset="0"/>
                </a:rPr>
                <a:t>%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650198C-F0DE-8E47-B1B2-6167FD086BDE}"/>
              </a:ext>
            </a:extLst>
          </p:cNvPr>
          <p:cNvSpPr txBox="1"/>
          <p:nvPr/>
        </p:nvSpPr>
        <p:spPr>
          <a:xfrm>
            <a:off x="2020049" y="1276171"/>
            <a:ext cx="2031114" cy="69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России за 2017 г.</a:t>
            </a:r>
          </a:p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Германия: 21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11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США 18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11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Бразилия: 13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522EC5-431B-E94A-92CE-B983E477FE9A}"/>
              </a:ext>
            </a:extLst>
          </p:cNvPr>
          <p:cNvSpPr txBox="1"/>
          <p:nvPr/>
        </p:nvSpPr>
        <p:spPr>
          <a:xfrm>
            <a:off x="1805880" y="969346"/>
            <a:ext cx="243592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 смерти: ССЗ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32AFE78-0E8C-5F40-8E95-4EEC64190B1D}"/>
              </a:ext>
            </a:extLst>
          </p:cNvPr>
          <p:cNvGrpSpPr/>
          <p:nvPr/>
        </p:nvGrpSpPr>
        <p:grpSpPr>
          <a:xfrm>
            <a:off x="165074" y="2281896"/>
            <a:ext cx="1878516" cy="1890752"/>
            <a:chOff x="1008618" y="1964267"/>
            <a:chExt cx="1878516" cy="1890752"/>
          </a:xfrm>
        </p:grpSpPr>
        <p:sp>
          <p:nvSpPr>
            <p:cNvPr id="30" name="Oval 15">
              <a:extLst>
                <a:ext uri="{FF2B5EF4-FFF2-40B4-BE49-F238E27FC236}">
                  <a16:creationId xmlns:a16="http://schemas.microsoft.com/office/drawing/2014/main" id="{09B5AF78-C79F-5B49-99AC-3942AA8A15EF}"/>
                </a:ext>
              </a:extLst>
            </p:cNvPr>
            <p:cNvSpPr/>
            <p:nvPr/>
          </p:nvSpPr>
          <p:spPr bwMode="auto">
            <a:xfrm>
              <a:off x="1083372" y="1988489"/>
              <a:ext cx="1762636" cy="1774118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1" name="Pie 14">
              <a:extLst>
                <a:ext uri="{FF2B5EF4-FFF2-40B4-BE49-F238E27FC236}">
                  <a16:creationId xmlns:a16="http://schemas.microsoft.com/office/drawing/2014/main" id="{097FBEA3-4A8A-9641-AA95-F84586B4767F}"/>
                </a:ext>
              </a:extLst>
            </p:cNvPr>
            <p:cNvSpPr/>
            <p:nvPr/>
          </p:nvSpPr>
          <p:spPr bwMode="auto">
            <a:xfrm>
              <a:off x="1158128" y="2020484"/>
              <a:ext cx="1646757" cy="1657482"/>
            </a:xfrm>
            <a:prstGeom prst="pie">
              <a:avLst>
                <a:gd name="adj1" fmla="val 1746355"/>
                <a:gd name="adj2" fmla="val 16200000"/>
              </a:avLst>
            </a:prstGeom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B3074F1B-5536-0442-B25B-E958314F3CB6}"/>
                </a:ext>
              </a:extLst>
            </p:cNvPr>
            <p:cNvSpPr/>
            <p:nvPr/>
          </p:nvSpPr>
          <p:spPr bwMode="auto">
            <a:xfrm>
              <a:off x="1008618" y="1964267"/>
              <a:ext cx="1878516" cy="1890752"/>
            </a:xfrm>
            <a:custGeom>
              <a:avLst/>
              <a:gdLst>
                <a:gd name="connsiteX0" fmla="*/ 1211856 w 2423711"/>
                <a:gd name="connsiteY0" fmla="*/ 361574 h 2423711"/>
                <a:gd name="connsiteX1" fmla="*/ 1387247 w 2423711"/>
                <a:gd name="connsiteY1" fmla="*/ 403466 h 2423711"/>
                <a:gd name="connsiteX2" fmla="*/ 1822050 w 2423711"/>
                <a:gd name="connsiteY2" fmla="*/ 655298 h 2423711"/>
                <a:gd name="connsiteX3" fmla="*/ 1997514 w 2423711"/>
                <a:gd name="connsiteY3" fmla="*/ 959545 h 2423711"/>
                <a:gd name="connsiteX4" fmla="*/ 1997514 w 2423711"/>
                <a:gd name="connsiteY4" fmla="*/ 1464170 h 2423711"/>
                <a:gd name="connsiteX5" fmla="*/ 1822050 w 2423711"/>
                <a:gd name="connsiteY5" fmla="*/ 1768418 h 2423711"/>
                <a:gd name="connsiteX6" fmla="*/ 1387247 w 2423711"/>
                <a:gd name="connsiteY6" fmla="*/ 2020250 h 2423711"/>
                <a:gd name="connsiteX7" fmla="*/ 1036465 w 2423711"/>
                <a:gd name="connsiteY7" fmla="*/ 2020250 h 2423711"/>
                <a:gd name="connsiteX8" fmla="*/ 601662 w 2423711"/>
                <a:gd name="connsiteY8" fmla="*/ 1768418 h 2423711"/>
                <a:gd name="connsiteX9" fmla="*/ 426199 w 2423711"/>
                <a:gd name="connsiteY9" fmla="*/ 1464170 h 2423711"/>
                <a:gd name="connsiteX10" fmla="*/ 426199 w 2423711"/>
                <a:gd name="connsiteY10" fmla="*/ 959545 h 2423711"/>
                <a:gd name="connsiteX11" fmla="*/ 601662 w 2423711"/>
                <a:gd name="connsiteY11" fmla="*/ 655298 h 2423711"/>
                <a:gd name="connsiteX12" fmla="*/ 1036465 w 2423711"/>
                <a:gd name="connsiteY12" fmla="*/ 403466 h 2423711"/>
                <a:gd name="connsiteX13" fmla="*/ 1211856 w 2423711"/>
                <a:gd name="connsiteY13" fmla="*/ 361574 h 2423711"/>
                <a:gd name="connsiteX14" fmla="*/ 1211856 w 2423711"/>
                <a:gd name="connsiteY14" fmla="*/ 310775 h 2423711"/>
                <a:gd name="connsiteX15" fmla="*/ 1025988 w 2423711"/>
                <a:gd name="connsiteY15" fmla="*/ 355170 h 2423711"/>
                <a:gd name="connsiteX16" fmla="*/ 565209 w 2423711"/>
                <a:gd name="connsiteY16" fmla="*/ 622047 h 2423711"/>
                <a:gd name="connsiteX17" fmla="*/ 379263 w 2423711"/>
                <a:gd name="connsiteY17" fmla="*/ 944470 h 2423711"/>
                <a:gd name="connsiteX18" fmla="*/ 379263 w 2423711"/>
                <a:gd name="connsiteY18" fmla="*/ 1479241 h 2423711"/>
                <a:gd name="connsiteX19" fmla="*/ 565209 w 2423711"/>
                <a:gd name="connsiteY19" fmla="*/ 1801664 h 2423711"/>
                <a:gd name="connsiteX20" fmla="*/ 1025988 w 2423711"/>
                <a:gd name="connsiteY20" fmla="*/ 2068541 h 2423711"/>
                <a:gd name="connsiteX21" fmla="*/ 1397725 w 2423711"/>
                <a:gd name="connsiteY21" fmla="*/ 2068541 h 2423711"/>
                <a:gd name="connsiteX22" fmla="*/ 1858503 w 2423711"/>
                <a:gd name="connsiteY22" fmla="*/ 1801664 h 2423711"/>
                <a:gd name="connsiteX23" fmla="*/ 2044449 w 2423711"/>
                <a:gd name="connsiteY23" fmla="*/ 1479241 h 2423711"/>
                <a:gd name="connsiteX24" fmla="*/ 2044449 w 2423711"/>
                <a:gd name="connsiteY24" fmla="*/ 944470 h 2423711"/>
                <a:gd name="connsiteX25" fmla="*/ 1858503 w 2423711"/>
                <a:gd name="connsiteY25" fmla="*/ 622047 h 2423711"/>
                <a:gd name="connsiteX26" fmla="*/ 1397725 w 2423711"/>
                <a:gd name="connsiteY26" fmla="*/ 355170 h 2423711"/>
                <a:gd name="connsiteX27" fmla="*/ 1211856 w 2423711"/>
                <a:gd name="connsiteY27" fmla="*/ 310775 h 2423711"/>
                <a:gd name="connsiteX28" fmla="*/ 0 w 2423711"/>
                <a:gd name="connsiteY28" fmla="*/ 0 h 2423711"/>
                <a:gd name="connsiteX29" fmla="*/ 2423711 w 2423711"/>
                <a:gd name="connsiteY29" fmla="*/ 0 h 2423711"/>
                <a:gd name="connsiteX30" fmla="*/ 2423711 w 2423711"/>
                <a:gd name="connsiteY30" fmla="*/ 2423711 h 2423711"/>
                <a:gd name="connsiteX31" fmla="*/ 0 w 2423711"/>
                <a:gd name="connsiteY31" fmla="*/ 2423711 h 242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23711" h="2423711">
                  <a:moveTo>
                    <a:pt x="1211856" y="361574"/>
                  </a:moveTo>
                  <a:cubicBezTo>
                    <a:pt x="1275436" y="361574"/>
                    <a:pt x="1339017" y="375538"/>
                    <a:pt x="1387247" y="403466"/>
                  </a:cubicBezTo>
                  <a:lnTo>
                    <a:pt x="1822050" y="655298"/>
                  </a:lnTo>
                  <a:cubicBezTo>
                    <a:pt x="1918584" y="711154"/>
                    <a:pt x="1997514" y="848073"/>
                    <a:pt x="1997514" y="959545"/>
                  </a:cubicBezTo>
                  <a:lnTo>
                    <a:pt x="1997514" y="1464170"/>
                  </a:lnTo>
                  <a:cubicBezTo>
                    <a:pt x="1997514" y="1575642"/>
                    <a:pt x="1918584" y="1712561"/>
                    <a:pt x="1822050" y="1768418"/>
                  </a:cubicBezTo>
                  <a:lnTo>
                    <a:pt x="1387247" y="2020250"/>
                  </a:lnTo>
                  <a:cubicBezTo>
                    <a:pt x="1290786" y="2076106"/>
                    <a:pt x="1132927" y="2076106"/>
                    <a:pt x="1036465" y="2020250"/>
                  </a:cubicBezTo>
                  <a:lnTo>
                    <a:pt x="601662" y="1768418"/>
                  </a:lnTo>
                  <a:cubicBezTo>
                    <a:pt x="505128" y="1712561"/>
                    <a:pt x="426199" y="1575642"/>
                    <a:pt x="426199" y="1464170"/>
                  </a:cubicBezTo>
                  <a:lnTo>
                    <a:pt x="426199" y="959545"/>
                  </a:lnTo>
                  <a:cubicBezTo>
                    <a:pt x="426199" y="848073"/>
                    <a:pt x="505128" y="711154"/>
                    <a:pt x="601662" y="655298"/>
                  </a:cubicBezTo>
                  <a:lnTo>
                    <a:pt x="1036465" y="403466"/>
                  </a:lnTo>
                  <a:cubicBezTo>
                    <a:pt x="1084696" y="375538"/>
                    <a:pt x="1148276" y="361574"/>
                    <a:pt x="1211856" y="361574"/>
                  </a:cubicBezTo>
                  <a:close/>
                  <a:moveTo>
                    <a:pt x="1211856" y="310775"/>
                  </a:moveTo>
                  <a:cubicBezTo>
                    <a:pt x="1144478" y="310775"/>
                    <a:pt x="1077100" y="325574"/>
                    <a:pt x="1025988" y="355170"/>
                  </a:cubicBezTo>
                  <a:lnTo>
                    <a:pt x="565209" y="622047"/>
                  </a:lnTo>
                  <a:cubicBezTo>
                    <a:pt x="462908" y="681240"/>
                    <a:pt x="379263" y="826339"/>
                    <a:pt x="379263" y="944470"/>
                  </a:cubicBezTo>
                  <a:lnTo>
                    <a:pt x="379263" y="1479241"/>
                  </a:lnTo>
                  <a:cubicBezTo>
                    <a:pt x="379263" y="1597372"/>
                    <a:pt x="462908" y="1742471"/>
                    <a:pt x="565209" y="1801664"/>
                  </a:cubicBezTo>
                  <a:lnTo>
                    <a:pt x="1025988" y="2068541"/>
                  </a:lnTo>
                  <a:cubicBezTo>
                    <a:pt x="1128211" y="2127734"/>
                    <a:pt x="1295501" y="2127734"/>
                    <a:pt x="1397725" y="2068541"/>
                  </a:cubicBezTo>
                  <a:lnTo>
                    <a:pt x="1858503" y="1801664"/>
                  </a:lnTo>
                  <a:cubicBezTo>
                    <a:pt x="1960804" y="1742471"/>
                    <a:pt x="2044449" y="1597372"/>
                    <a:pt x="2044449" y="1479241"/>
                  </a:cubicBezTo>
                  <a:lnTo>
                    <a:pt x="2044449" y="944470"/>
                  </a:lnTo>
                  <a:cubicBezTo>
                    <a:pt x="2044449" y="826339"/>
                    <a:pt x="1960804" y="681240"/>
                    <a:pt x="1858503" y="622047"/>
                  </a:cubicBezTo>
                  <a:lnTo>
                    <a:pt x="1397725" y="355170"/>
                  </a:lnTo>
                  <a:cubicBezTo>
                    <a:pt x="1346613" y="325574"/>
                    <a:pt x="1279235" y="310775"/>
                    <a:pt x="1211856" y="310775"/>
                  </a:cubicBezTo>
                  <a:close/>
                  <a:moveTo>
                    <a:pt x="0" y="0"/>
                  </a:moveTo>
                  <a:lnTo>
                    <a:pt x="2423711" y="0"/>
                  </a:lnTo>
                  <a:lnTo>
                    <a:pt x="2423711" y="2423711"/>
                  </a:lnTo>
                  <a:lnTo>
                    <a:pt x="0" y="24237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6DC3F05-5357-AA43-A783-405B18A57EAA}"/>
                </a:ext>
              </a:extLst>
            </p:cNvPr>
            <p:cNvSpPr txBox="1"/>
            <p:nvPr/>
          </p:nvSpPr>
          <p:spPr>
            <a:xfrm>
              <a:off x="1409659" y="2463500"/>
              <a:ext cx="1147698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>
                  <a:latin typeface="Titillium" charset="0"/>
                  <a:ea typeface="Titillium" charset="0"/>
                  <a:cs typeface="Titillium" charset="0"/>
                </a:rPr>
                <a:t>900 </a:t>
              </a:r>
              <a:r>
                <a:rPr lang="ru-RU" sz="2800" dirty="0">
                  <a:latin typeface="Titillium" charset="0"/>
                  <a:ea typeface="Titillium" charset="0"/>
                  <a:cs typeface="Titillium" charset="0"/>
                </a:rPr>
                <a:t>тыс.</a:t>
              </a:r>
              <a:endParaRPr lang="en-US" sz="2800" dirty="0">
                <a:latin typeface="Titillium" charset="0"/>
                <a:ea typeface="Titillium" charset="0"/>
                <a:cs typeface="Titillium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CF8DF0C-B153-5F4D-8B20-7F2B8D902DF4}"/>
              </a:ext>
            </a:extLst>
          </p:cNvPr>
          <p:cNvSpPr txBox="1"/>
          <p:nvPr/>
        </p:nvSpPr>
        <p:spPr>
          <a:xfrm>
            <a:off x="2020049" y="3074511"/>
            <a:ext cx="2031114" cy="51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ССЗ в России </a:t>
            </a:r>
            <a:b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2016 г.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ADED47-F04A-4A4F-92D4-045D549607B7}"/>
              </a:ext>
            </a:extLst>
          </p:cNvPr>
          <p:cNvSpPr txBox="1"/>
          <p:nvPr/>
        </p:nvSpPr>
        <p:spPr>
          <a:xfrm>
            <a:off x="1984473" y="2767686"/>
            <a:ext cx="204890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 умерло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E3E0F5C-E5EC-4448-BB71-4E2E337A96B4}"/>
              </a:ext>
            </a:extLst>
          </p:cNvPr>
          <p:cNvGrpSpPr/>
          <p:nvPr/>
        </p:nvGrpSpPr>
        <p:grpSpPr>
          <a:xfrm>
            <a:off x="170418" y="4209325"/>
            <a:ext cx="1878516" cy="1890752"/>
            <a:chOff x="1008618" y="1964267"/>
            <a:chExt cx="1878516" cy="1890752"/>
          </a:xfrm>
        </p:grpSpPr>
        <p:sp>
          <p:nvSpPr>
            <p:cNvPr id="37" name="Oval 15">
              <a:extLst>
                <a:ext uri="{FF2B5EF4-FFF2-40B4-BE49-F238E27FC236}">
                  <a16:creationId xmlns:a16="http://schemas.microsoft.com/office/drawing/2014/main" id="{239C60AD-7267-8B47-94AC-9FEACB2E490F}"/>
                </a:ext>
              </a:extLst>
            </p:cNvPr>
            <p:cNvSpPr/>
            <p:nvPr/>
          </p:nvSpPr>
          <p:spPr bwMode="auto">
            <a:xfrm>
              <a:off x="1083372" y="1988489"/>
              <a:ext cx="1762636" cy="1774118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8" name="Pie 14">
              <a:extLst>
                <a:ext uri="{FF2B5EF4-FFF2-40B4-BE49-F238E27FC236}">
                  <a16:creationId xmlns:a16="http://schemas.microsoft.com/office/drawing/2014/main" id="{52D9947C-E66A-2E45-BE4B-C1A660D81EE3}"/>
                </a:ext>
              </a:extLst>
            </p:cNvPr>
            <p:cNvSpPr/>
            <p:nvPr/>
          </p:nvSpPr>
          <p:spPr bwMode="auto">
            <a:xfrm>
              <a:off x="1158128" y="2020484"/>
              <a:ext cx="1646757" cy="1657482"/>
            </a:xfrm>
            <a:prstGeom prst="pie">
              <a:avLst>
                <a:gd name="adj1" fmla="val 1746355"/>
                <a:gd name="adj2" fmla="val 16200000"/>
              </a:avLst>
            </a:prstGeom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1C1B34E7-C578-E64A-AD82-D78D6B061D51}"/>
                </a:ext>
              </a:extLst>
            </p:cNvPr>
            <p:cNvSpPr/>
            <p:nvPr/>
          </p:nvSpPr>
          <p:spPr bwMode="auto">
            <a:xfrm>
              <a:off x="1008618" y="1964267"/>
              <a:ext cx="1878516" cy="1890752"/>
            </a:xfrm>
            <a:custGeom>
              <a:avLst/>
              <a:gdLst>
                <a:gd name="connsiteX0" fmla="*/ 1211856 w 2423711"/>
                <a:gd name="connsiteY0" fmla="*/ 361574 h 2423711"/>
                <a:gd name="connsiteX1" fmla="*/ 1387247 w 2423711"/>
                <a:gd name="connsiteY1" fmla="*/ 403466 h 2423711"/>
                <a:gd name="connsiteX2" fmla="*/ 1822050 w 2423711"/>
                <a:gd name="connsiteY2" fmla="*/ 655298 h 2423711"/>
                <a:gd name="connsiteX3" fmla="*/ 1997514 w 2423711"/>
                <a:gd name="connsiteY3" fmla="*/ 959545 h 2423711"/>
                <a:gd name="connsiteX4" fmla="*/ 1997514 w 2423711"/>
                <a:gd name="connsiteY4" fmla="*/ 1464170 h 2423711"/>
                <a:gd name="connsiteX5" fmla="*/ 1822050 w 2423711"/>
                <a:gd name="connsiteY5" fmla="*/ 1768418 h 2423711"/>
                <a:gd name="connsiteX6" fmla="*/ 1387247 w 2423711"/>
                <a:gd name="connsiteY6" fmla="*/ 2020250 h 2423711"/>
                <a:gd name="connsiteX7" fmla="*/ 1036465 w 2423711"/>
                <a:gd name="connsiteY7" fmla="*/ 2020250 h 2423711"/>
                <a:gd name="connsiteX8" fmla="*/ 601662 w 2423711"/>
                <a:gd name="connsiteY8" fmla="*/ 1768418 h 2423711"/>
                <a:gd name="connsiteX9" fmla="*/ 426199 w 2423711"/>
                <a:gd name="connsiteY9" fmla="*/ 1464170 h 2423711"/>
                <a:gd name="connsiteX10" fmla="*/ 426199 w 2423711"/>
                <a:gd name="connsiteY10" fmla="*/ 959545 h 2423711"/>
                <a:gd name="connsiteX11" fmla="*/ 601662 w 2423711"/>
                <a:gd name="connsiteY11" fmla="*/ 655298 h 2423711"/>
                <a:gd name="connsiteX12" fmla="*/ 1036465 w 2423711"/>
                <a:gd name="connsiteY12" fmla="*/ 403466 h 2423711"/>
                <a:gd name="connsiteX13" fmla="*/ 1211856 w 2423711"/>
                <a:gd name="connsiteY13" fmla="*/ 361574 h 2423711"/>
                <a:gd name="connsiteX14" fmla="*/ 1211856 w 2423711"/>
                <a:gd name="connsiteY14" fmla="*/ 310775 h 2423711"/>
                <a:gd name="connsiteX15" fmla="*/ 1025988 w 2423711"/>
                <a:gd name="connsiteY15" fmla="*/ 355170 h 2423711"/>
                <a:gd name="connsiteX16" fmla="*/ 565209 w 2423711"/>
                <a:gd name="connsiteY16" fmla="*/ 622047 h 2423711"/>
                <a:gd name="connsiteX17" fmla="*/ 379263 w 2423711"/>
                <a:gd name="connsiteY17" fmla="*/ 944470 h 2423711"/>
                <a:gd name="connsiteX18" fmla="*/ 379263 w 2423711"/>
                <a:gd name="connsiteY18" fmla="*/ 1479241 h 2423711"/>
                <a:gd name="connsiteX19" fmla="*/ 565209 w 2423711"/>
                <a:gd name="connsiteY19" fmla="*/ 1801664 h 2423711"/>
                <a:gd name="connsiteX20" fmla="*/ 1025988 w 2423711"/>
                <a:gd name="connsiteY20" fmla="*/ 2068541 h 2423711"/>
                <a:gd name="connsiteX21" fmla="*/ 1397725 w 2423711"/>
                <a:gd name="connsiteY21" fmla="*/ 2068541 h 2423711"/>
                <a:gd name="connsiteX22" fmla="*/ 1858503 w 2423711"/>
                <a:gd name="connsiteY22" fmla="*/ 1801664 h 2423711"/>
                <a:gd name="connsiteX23" fmla="*/ 2044449 w 2423711"/>
                <a:gd name="connsiteY23" fmla="*/ 1479241 h 2423711"/>
                <a:gd name="connsiteX24" fmla="*/ 2044449 w 2423711"/>
                <a:gd name="connsiteY24" fmla="*/ 944470 h 2423711"/>
                <a:gd name="connsiteX25" fmla="*/ 1858503 w 2423711"/>
                <a:gd name="connsiteY25" fmla="*/ 622047 h 2423711"/>
                <a:gd name="connsiteX26" fmla="*/ 1397725 w 2423711"/>
                <a:gd name="connsiteY26" fmla="*/ 355170 h 2423711"/>
                <a:gd name="connsiteX27" fmla="*/ 1211856 w 2423711"/>
                <a:gd name="connsiteY27" fmla="*/ 310775 h 2423711"/>
                <a:gd name="connsiteX28" fmla="*/ 0 w 2423711"/>
                <a:gd name="connsiteY28" fmla="*/ 0 h 2423711"/>
                <a:gd name="connsiteX29" fmla="*/ 2423711 w 2423711"/>
                <a:gd name="connsiteY29" fmla="*/ 0 h 2423711"/>
                <a:gd name="connsiteX30" fmla="*/ 2423711 w 2423711"/>
                <a:gd name="connsiteY30" fmla="*/ 2423711 h 2423711"/>
                <a:gd name="connsiteX31" fmla="*/ 0 w 2423711"/>
                <a:gd name="connsiteY31" fmla="*/ 2423711 h 242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23711" h="2423711">
                  <a:moveTo>
                    <a:pt x="1211856" y="361574"/>
                  </a:moveTo>
                  <a:cubicBezTo>
                    <a:pt x="1275436" y="361574"/>
                    <a:pt x="1339017" y="375538"/>
                    <a:pt x="1387247" y="403466"/>
                  </a:cubicBezTo>
                  <a:lnTo>
                    <a:pt x="1822050" y="655298"/>
                  </a:lnTo>
                  <a:cubicBezTo>
                    <a:pt x="1918584" y="711154"/>
                    <a:pt x="1997514" y="848073"/>
                    <a:pt x="1997514" y="959545"/>
                  </a:cubicBezTo>
                  <a:lnTo>
                    <a:pt x="1997514" y="1464170"/>
                  </a:lnTo>
                  <a:cubicBezTo>
                    <a:pt x="1997514" y="1575642"/>
                    <a:pt x="1918584" y="1712561"/>
                    <a:pt x="1822050" y="1768418"/>
                  </a:cubicBezTo>
                  <a:lnTo>
                    <a:pt x="1387247" y="2020250"/>
                  </a:lnTo>
                  <a:cubicBezTo>
                    <a:pt x="1290786" y="2076106"/>
                    <a:pt x="1132927" y="2076106"/>
                    <a:pt x="1036465" y="2020250"/>
                  </a:cubicBezTo>
                  <a:lnTo>
                    <a:pt x="601662" y="1768418"/>
                  </a:lnTo>
                  <a:cubicBezTo>
                    <a:pt x="505128" y="1712561"/>
                    <a:pt x="426199" y="1575642"/>
                    <a:pt x="426199" y="1464170"/>
                  </a:cubicBezTo>
                  <a:lnTo>
                    <a:pt x="426199" y="959545"/>
                  </a:lnTo>
                  <a:cubicBezTo>
                    <a:pt x="426199" y="848073"/>
                    <a:pt x="505128" y="711154"/>
                    <a:pt x="601662" y="655298"/>
                  </a:cubicBezTo>
                  <a:lnTo>
                    <a:pt x="1036465" y="403466"/>
                  </a:lnTo>
                  <a:cubicBezTo>
                    <a:pt x="1084696" y="375538"/>
                    <a:pt x="1148276" y="361574"/>
                    <a:pt x="1211856" y="361574"/>
                  </a:cubicBezTo>
                  <a:close/>
                  <a:moveTo>
                    <a:pt x="1211856" y="310775"/>
                  </a:moveTo>
                  <a:cubicBezTo>
                    <a:pt x="1144478" y="310775"/>
                    <a:pt x="1077100" y="325574"/>
                    <a:pt x="1025988" y="355170"/>
                  </a:cubicBezTo>
                  <a:lnTo>
                    <a:pt x="565209" y="622047"/>
                  </a:lnTo>
                  <a:cubicBezTo>
                    <a:pt x="462908" y="681240"/>
                    <a:pt x="379263" y="826339"/>
                    <a:pt x="379263" y="944470"/>
                  </a:cubicBezTo>
                  <a:lnTo>
                    <a:pt x="379263" y="1479241"/>
                  </a:lnTo>
                  <a:cubicBezTo>
                    <a:pt x="379263" y="1597372"/>
                    <a:pt x="462908" y="1742471"/>
                    <a:pt x="565209" y="1801664"/>
                  </a:cubicBezTo>
                  <a:lnTo>
                    <a:pt x="1025988" y="2068541"/>
                  </a:lnTo>
                  <a:cubicBezTo>
                    <a:pt x="1128211" y="2127734"/>
                    <a:pt x="1295501" y="2127734"/>
                    <a:pt x="1397725" y="2068541"/>
                  </a:cubicBezTo>
                  <a:lnTo>
                    <a:pt x="1858503" y="1801664"/>
                  </a:lnTo>
                  <a:cubicBezTo>
                    <a:pt x="1960804" y="1742471"/>
                    <a:pt x="2044449" y="1597372"/>
                    <a:pt x="2044449" y="1479241"/>
                  </a:cubicBezTo>
                  <a:lnTo>
                    <a:pt x="2044449" y="944470"/>
                  </a:lnTo>
                  <a:cubicBezTo>
                    <a:pt x="2044449" y="826339"/>
                    <a:pt x="1960804" y="681240"/>
                    <a:pt x="1858503" y="622047"/>
                  </a:cubicBezTo>
                  <a:lnTo>
                    <a:pt x="1397725" y="355170"/>
                  </a:lnTo>
                  <a:cubicBezTo>
                    <a:pt x="1346613" y="325574"/>
                    <a:pt x="1279235" y="310775"/>
                    <a:pt x="1211856" y="310775"/>
                  </a:cubicBezTo>
                  <a:close/>
                  <a:moveTo>
                    <a:pt x="0" y="0"/>
                  </a:moveTo>
                  <a:lnTo>
                    <a:pt x="2423711" y="0"/>
                  </a:lnTo>
                  <a:lnTo>
                    <a:pt x="2423711" y="2423711"/>
                  </a:lnTo>
                  <a:lnTo>
                    <a:pt x="0" y="24237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CBECDE-24C0-7248-98BE-107E7751B4B5}"/>
                </a:ext>
              </a:extLst>
            </p:cNvPr>
            <p:cNvSpPr txBox="1"/>
            <p:nvPr/>
          </p:nvSpPr>
          <p:spPr>
            <a:xfrm>
              <a:off x="1374027" y="2487089"/>
              <a:ext cx="1147698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800" dirty="0">
                  <a:latin typeface="Titillium" charset="0"/>
                  <a:ea typeface="Titillium" charset="0"/>
                  <a:cs typeface="Titillium" charset="0"/>
                </a:rPr>
                <a:t>7,9 лет </a:t>
              </a:r>
              <a:endParaRPr lang="en-US" sz="2800" dirty="0">
                <a:latin typeface="Titillium" charset="0"/>
                <a:ea typeface="Titillium" charset="0"/>
                <a:cs typeface="Titillium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D6122B5-A444-0340-A35D-928851F6CD90}"/>
              </a:ext>
            </a:extLst>
          </p:cNvPr>
          <p:cNvSpPr txBox="1"/>
          <p:nvPr/>
        </p:nvSpPr>
        <p:spPr>
          <a:xfrm>
            <a:off x="2020049" y="4849262"/>
            <a:ext cx="2031114" cy="117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ожидаемой продолжительности жизни в России по сравнению со странами ЕС от ССЗ</a:t>
            </a:r>
            <a:endParaRPr lang="en-US" sz="11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E11BE1-F861-174D-BB6C-583325895CA6}"/>
              </a:ext>
            </a:extLst>
          </p:cNvPr>
          <p:cNvSpPr txBox="1"/>
          <p:nvPr/>
        </p:nvSpPr>
        <p:spPr>
          <a:xfrm>
            <a:off x="1984473" y="4542437"/>
            <a:ext cx="204890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Потеря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350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383384" y="1445876"/>
            <a:ext cx="4665616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Факторы, влияющие на сохранение здоровья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3384" y="3115605"/>
            <a:ext cx="3684814" cy="24552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51% 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причин, влияющие на развитие заболеваний, зависит от самого пациента: это корректируемые факторы риска, включая образ жизни.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 образом, самое главное в борьбе с заболеваемостью – это вовремя и персонально выявить эти факторы риска и снижать их до целевого уровня на основе доказательной медицины и клинических рекомендаций.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383384" y="2953578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99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F01EB5A-9232-C241-B292-E1BF478AE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696978"/>
              </p:ext>
            </p:extLst>
          </p:nvPr>
        </p:nvGraphicFramePr>
        <p:xfrm>
          <a:off x="474134" y="971743"/>
          <a:ext cx="5842000" cy="449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7688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61AA2-CA00-1E45-B716-45ADFDDE8C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599" r="8599"/>
          <a:stretch>
            <a:fillRect/>
          </a:stretch>
        </p:blipFill>
        <p:spPr>
          <a:xfrm>
            <a:off x="6035461" y="0"/>
            <a:ext cx="8527206" cy="6858000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636480" y="1350764"/>
            <a:ext cx="5467987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Принимает от информационных систем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деперсонифицированные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медицинские данные</a:t>
            </a:r>
          </a:p>
          <a:p>
            <a:pPr marL="457200" indent="-457200"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Анализирует их с помощью различных методик для выявления факторов риска и определения прогноза развития заболеваний</a:t>
            </a:r>
          </a:p>
          <a:p>
            <a:pPr marL="457200" indent="-457200"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Подключает методы искусственного интеллекта для выявления скрытых зависимостей или паттернов возможного начала заболевания</a:t>
            </a:r>
          </a:p>
          <a:p>
            <a:pPr marL="457200" indent="-457200">
              <a:buClr>
                <a:srgbClr val="699D4B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761998" y="5404757"/>
            <a:ext cx="2713567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6480" y="579496"/>
            <a:ext cx="4062520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факторов риска и прогноз развития заболеваний в системе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Webiomed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442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>
            <a:extLst>
              <a:ext uri="{FF2B5EF4-FFF2-40B4-BE49-F238E27FC236}">
                <a16:creationId xmlns:a16="http://schemas.microsoft.com/office/drawing/2014/main" id="{74A8CB22-E641-3B4A-8FB1-7AA3C583A7B3}"/>
              </a:ext>
            </a:extLst>
          </p:cNvPr>
          <p:cNvSpPr>
            <a:spLocks/>
          </p:cNvSpPr>
          <p:nvPr/>
        </p:nvSpPr>
        <p:spPr bwMode="auto">
          <a:xfrm>
            <a:off x="3886200" y="1219203"/>
            <a:ext cx="4419600" cy="441959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rgbClr val="4170BA"/>
              </a:gs>
              <a:gs pos="100000">
                <a:srgbClr val="699D4B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926E19F-66B3-1242-9E37-08AEAD33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4" b="1294"/>
          <a:stretch>
            <a:fillRect/>
          </a:stretch>
        </p:blipFill>
        <p:spPr>
          <a:xfrm>
            <a:off x="4641730" y="1965204"/>
            <a:ext cx="2797391" cy="2724979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5C82991A-61CA-4F4B-9E40-CB2326DC29A9}"/>
              </a:ext>
            </a:extLst>
          </p:cNvPr>
          <p:cNvSpPr>
            <a:spLocks/>
          </p:cNvSpPr>
          <p:nvPr/>
        </p:nvSpPr>
        <p:spPr bwMode="auto">
          <a:xfrm>
            <a:off x="2943985" y="175683"/>
            <a:ext cx="6304030" cy="630402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AA0F6FD-7AD2-3548-BE3C-C32003961FDB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DFB45D-F04B-1D46-B2A7-B0EFFAC1F8FD}"/>
              </a:ext>
            </a:extLst>
          </p:cNvPr>
          <p:cNvSpPr txBox="1"/>
          <p:nvPr/>
        </p:nvSpPr>
        <p:spPr>
          <a:xfrm>
            <a:off x="446606" y="714314"/>
            <a:ext cx="3684814" cy="4444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это работает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EA476E40-7ADE-3F47-8029-6474373BE83A}"/>
              </a:ext>
            </a:extLst>
          </p:cNvPr>
          <p:cNvCxnSpPr/>
          <p:nvPr/>
        </p:nvCxnSpPr>
        <p:spPr>
          <a:xfrm>
            <a:off x="446606" y="1219203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17BFD3A-5C65-3C42-979C-3ED74BDA78DC}"/>
              </a:ext>
            </a:extLst>
          </p:cNvPr>
          <p:cNvGrpSpPr/>
          <p:nvPr/>
        </p:nvGrpSpPr>
        <p:grpSpPr>
          <a:xfrm>
            <a:off x="5817880" y="473830"/>
            <a:ext cx="501648" cy="501647"/>
            <a:chOff x="3297466" y="1806543"/>
            <a:chExt cx="501648" cy="501647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BE7BCE0-21BE-7744-9769-15194971B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466" y="1806543"/>
              <a:ext cx="501648" cy="501647"/>
            </a:xfrm>
            <a:custGeom>
              <a:avLst/>
              <a:gdLst/>
              <a:ahLst/>
              <a:cxnLst/>
              <a:rect l="0" t="0" r="r" b="b"/>
              <a:pathLst>
                <a:path w="20465" h="20465">
                  <a:moveTo>
                    <a:pt x="18764" y="6107"/>
                  </a:moveTo>
                  <a:cubicBezTo>
                    <a:pt x="21033" y="8376"/>
                    <a:pt x="21033" y="12090"/>
                    <a:pt x="18764" y="14359"/>
                  </a:cubicBezTo>
                  <a:lnTo>
                    <a:pt x="14359" y="18764"/>
                  </a:lnTo>
                  <a:cubicBezTo>
                    <a:pt x="12090" y="21033"/>
                    <a:pt x="8376" y="21033"/>
                    <a:pt x="6107" y="18764"/>
                  </a:cubicBezTo>
                  <a:lnTo>
                    <a:pt x="1702" y="14359"/>
                  </a:lnTo>
                  <a:cubicBezTo>
                    <a:pt x="-567" y="12090"/>
                    <a:pt x="-567" y="8376"/>
                    <a:pt x="1702" y="6107"/>
                  </a:cubicBezTo>
                  <a:lnTo>
                    <a:pt x="6107" y="1702"/>
                  </a:lnTo>
                  <a:cubicBezTo>
                    <a:pt x="8376" y="-567"/>
                    <a:pt x="12090" y="-567"/>
                    <a:pt x="14359" y="1702"/>
                  </a:cubicBezTo>
                  <a:lnTo>
                    <a:pt x="18764" y="6107"/>
                  </a:lnTo>
                  <a:close/>
                  <a:moveTo>
                    <a:pt x="18764" y="6107"/>
                  </a:moveTo>
                </a:path>
              </a:pathLst>
            </a:custGeom>
            <a:solidFill>
              <a:schemeClr val="bg1"/>
            </a:solidFill>
            <a:ln w="127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Shape 3660">
              <a:extLst>
                <a:ext uri="{FF2B5EF4-FFF2-40B4-BE49-F238E27FC236}">
                  <a16:creationId xmlns:a16="http://schemas.microsoft.com/office/drawing/2014/main" id="{30A02DEF-055F-4040-A348-81626F20AEC7}"/>
                </a:ext>
              </a:extLst>
            </p:cNvPr>
            <p:cNvSpPr/>
            <p:nvPr/>
          </p:nvSpPr>
          <p:spPr>
            <a:xfrm>
              <a:off x="3384552" y="1917075"/>
              <a:ext cx="280580" cy="2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1"/>
                  </a:lnTo>
                  <a:cubicBezTo>
                    <a:pt x="19655" y="2641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1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6"/>
                    <a:pt x="299" y="8876"/>
                    <a:pt x="297" y="8877"/>
                  </a:cubicBezTo>
                  <a:lnTo>
                    <a:pt x="280" y="8884"/>
                  </a:lnTo>
                  <a:lnTo>
                    <a:pt x="281" y="8887"/>
                  </a:lnTo>
                  <a:cubicBezTo>
                    <a:pt x="116" y="8967"/>
                    <a:pt x="0" y="9133"/>
                    <a:pt x="0" y="9327"/>
                  </a:cubicBezTo>
                  <a:cubicBezTo>
                    <a:pt x="0" y="9551"/>
                    <a:pt x="151" y="9732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700"/>
                  </a:lnTo>
                  <a:cubicBezTo>
                    <a:pt x="21578" y="637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6"/>
                    <a:pt x="7507" y="16344"/>
                  </a:cubicBezTo>
                  <a:lnTo>
                    <a:pt x="6035" y="17817"/>
                  </a:lnTo>
                  <a:cubicBezTo>
                    <a:pt x="5946" y="17906"/>
                    <a:pt x="5891" y="18028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1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0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3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2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8"/>
                    <a:pt x="3927" y="14101"/>
                    <a:pt x="3927" y="14237"/>
                  </a:cubicBezTo>
                  <a:cubicBezTo>
                    <a:pt x="3927" y="14508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01D9879-F304-9343-BC69-9DB63000B130}"/>
              </a:ext>
            </a:extLst>
          </p:cNvPr>
          <p:cNvGrpSpPr/>
          <p:nvPr/>
        </p:nvGrpSpPr>
        <p:grpSpPr>
          <a:xfrm>
            <a:off x="9289407" y="2693648"/>
            <a:ext cx="501648" cy="501647"/>
            <a:chOff x="8392886" y="1806543"/>
            <a:chExt cx="501648" cy="501647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19CEA4DB-9EE1-EE43-9D31-2080826C6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886" y="1806543"/>
              <a:ext cx="501648" cy="501647"/>
            </a:xfrm>
            <a:custGeom>
              <a:avLst/>
              <a:gdLst/>
              <a:ahLst/>
              <a:cxnLst/>
              <a:rect l="0" t="0" r="r" b="b"/>
              <a:pathLst>
                <a:path w="20465" h="20465">
                  <a:moveTo>
                    <a:pt x="18764" y="6107"/>
                  </a:moveTo>
                  <a:cubicBezTo>
                    <a:pt x="21033" y="8376"/>
                    <a:pt x="21033" y="12090"/>
                    <a:pt x="18764" y="14359"/>
                  </a:cubicBezTo>
                  <a:lnTo>
                    <a:pt x="14359" y="18764"/>
                  </a:lnTo>
                  <a:cubicBezTo>
                    <a:pt x="12090" y="21033"/>
                    <a:pt x="8376" y="21033"/>
                    <a:pt x="6107" y="18764"/>
                  </a:cubicBezTo>
                  <a:lnTo>
                    <a:pt x="1702" y="14359"/>
                  </a:lnTo>
                  <a:cubicBezTo>
                    <a:pt x="-567" y="12090"/>
                    <a:pt x="-567" y="8376"/>
                    <a:pt x="1702" y="6107"/>
                  </a:cubicBezTo>
                  <a:lnTo>
                    <a:pt x="6107" y="1702"/>
                  </a:lnTo>
                  <a:cubicBezTo>
                    <a:pt x="8376" y="-567"/>
                    <a:pt x="12090" y="-567"/>
                    <a:pt x="14359" y="1702"/>
                  </a:cubicBezTo>
                  <a:lnTo>
                    <a:pt x="18764" y="6107"/>
                  </a:lnTo>
                  <a:close/>
                  <a:moveTo>
                    <a:pt x="18764" y="6107"/>
                  </a:moveTo>
                </a:path>
              </a:pathLst>
            </a:custGeom>
            <a:solidFill>
              <a:schemeClr val="bg1"/>
            </a:solidFill>
            <a:ln w="127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Shape 3826">
              <a:extLst>
                <a:ext uri="{FF2B5EF4-FFF2-40B4-BE49-F238E27FC236}">
                  <a16:creationId xmlns:a16="http://schemas.microsoft.com/office/drawing/2014/main" id="{4F3D23A6-0499-AE45-B8F1-A52B8B608C98}"/>
                </a:ext>
              </a:extLst>
            </p:cNvPr>
            <p:cNvSpPr/>
            <p:nvPr/>
          </p:nvSpPr>
          <p:spPr>
            <a:xfrm>
              <a:off x="8504193" y="1943215"/>
              <a:ext cx="279033" cy="22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538"/>
                    <a:pt x="3927" y="1200"/>
                  </a:cubicBezTo>
                  <a:lnTo>
                    <a:pt x="3927" y="3000"/>
                  </a:lnTo>
                  <a:cubicBezTo>
                    <a:pt x="3927" y="3332"/>
                    <a:pt x="4147" y="3600"/>
                    <a:pt x="4418" y="3600"/>
                  </a:cubicBezTo>
                  <a:cubicBezTo>
                    <a:pt x="4689" y="3600"/>
                    <a:pt x="4909" y="3332"/>
                    <a:pt x="4909" y="3000"/>
                  </a:cubicBezTo>
                  <a:lnTo>
                    <a:pt x="4909" y="1200"/>
                  </a:lnTo>
                  <a:lnTo>
                    <a:pt x="20618" y="1200"/>
                  </a:lnTo>
                  <a:lnTo>
                    <a:pt x="20618" y="15600"/>
                  </a:lnTo>
                  <a:lnTo>
                    <a:pt x="19145" y="15600"/>
                  </a:lnTo>
                  <a:cubicBezTo>
                    <a:pt x="18875" y="15600"/>
                    <a:pt x="18655" y="15870"/>
                    <a:pt x="18655" y="16200"/>
                  </a:cubicBezTo>
                  <a:cubicBezTo>
                    <a:pt x="18655" y="16532"/>
                    <a:pt x="18875" y="16800"/>
                    <a:pt x="19145" y="16800"/>
                  </a:cubicBezTo>
                  <a:lnTo>
                    <a:pt x="20618" y="16800"/>
                  </a:lnTo>
                  <a:cubicBezTo>
                    <a:pt x="21160" y="16800"/>
                    <a:pt x="21600" y="16262"/>
                    <a:pt x="21600" y="156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16691" y="8400"/>
                  </a:moveTo>
                  <a:lnTo>
                    <a:pt x="982" y="8400"/>
                  </a:lnTo>
                  <a:lnTo>
                    <a:pt x="982" y="6000"/>
                  </a:lnTo>
                  <a:lnTo>
                    <a:pt x="16691" y="6000"/>
                  </a:lnTo>
                  <a:cubicBezTo>
                    <a:pt x="16691" y="6000"/>
                    <a:pt x="16691" y="8400"/>
                    <a:pt x="16691" y="8400"/>
                  </a:cubicBezTo>
                  <a:close/>
                  <a:moveTo>
                    <a:pt x="16691" y="20400"/>
                  </a:moveTo>
                  <a:lnTo>
                    <a:pt x="982" y="20400"/>
                  </a:lnTo>
                  <a:lnTo>
                    <a:pt x="982" y="12000"/>
                  </a:lnTo>
                  <a:lnTo>
                    <a:pt x="16691" y="12000"/>
                  </a:lnTo>
                  <a:cubicBezTo>
                    <a:pt x="16691" y="12000"/>
                    <a:pt x="16691" y="20400"/>
                    <a:pt x="16691" y="20400"/>
                  </a:cubicBezTo>
                  <a:close/>
                  <a:moveTo>
                    <a:pt x="16691" y="4800"/>
                  </a:moveTo>
                  <a:lnTo>
                    <a:pt x="982" y="4800"/>
                  </a:lnTo>
                  <a:cubicBezTo>
                    <a:pt x="440" y="4800"/>
                    <a:pt x="0" y="5338"/>
                    <a:pt x="0" y="6000"/>
                  </a:cubicBezTo>
                  <a:lnTo>
                    <a:pt x="0" y="20400"/>
                  </a:lnTo>
                  <a:cubicBezTo>
                    <a:pt x="0" y="21062"/>
                    <a:pt x="440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1062"/>
                    <a:pt x="17673" y="20400"/>
                  </a:cubicBezTo>
                  <a:lnTo>
                    <a:pt x="17673" y="6000"/>
                  </a:lnTo>
                  <a:cubicBezTo>
                    <a:pt x="17673" y="5338"/>
                    <a:pt x="17233" y="4800"/>
                    <a:pt x="16691" y="4800"/>
                  </a:cubicBezTo>
                  <a:moveTo>
                    <a:pt x="3436" y="18000"/>
                  </a:moveTo>
                  <a:lnTo>
                    <a:pt x="7364" y="18000"/>
                  </a:lnTo>
                  <a:cubicBezTo>
                    <a:pt x="7634" y="18000"/>
                    <a:pt x="7855" y="17732"/>
                    <a:pt x="7855" y="17400"/>
                  </a:cubicBezTo>
                  <a:cubicBezTo>
                    <a:pt x="7855" y="17070"/>
                    <a:pt x="7634" y="16800"/>
                    <a:pt x="7364" y="16800"/>
                  </a:cubicBezTo>
                  <a:lnTo>
                    <a:pt x="3436" y="16800"/>
                  </a:lnTo>
                  <a:cubicBezTo>
                    <a:pt x="3166" y="16800"/>
                    <a:pt x="2945" y="17070"/>
                    <a:pt x="2945" y="17400"/>
                  </a:cubicBezTo>
                  <a:cubicBezTo>
                    <a:pt x="2945" y="17732"/>
                    <a:pt x="3166" y="18000"/>
                    <a:pt x="3436" y="18000"/>
                  </a:cubicBezTo>
                  <a:moveTo>
                    <a:pt x="3436" y="15600"/>
                  </a:moveTo>
                  <a:lnTo>
                    <a:pt x="9327" y="15600"/>
                  </a:lnTo>
                  <a:cubicBezTo>
                    <a:pt x="9598" y="15600"/>
                    <a:pt x="9818" y="15332"/>
                    <a:pt x="9818" y="15000"/>
                  </a:cubicBezTo>
                  <a:cubicBezTo>
                    <a:pt x="9818" y="14668"/>
                    <a:pt x="9598" y="14400"/>
                    <a:pt x="9327" y="14400"/>
                  </a:cubicBezTo>
                  <a:lnTo>
                    <a:pt x="3436" y="14400"/>
                  </a:lnTo>
                  <a:cubicBezTo>
                    <a:pt x="3166" y="14400"/>
                    <a:pt x="2945" y="14668"/>
                    <a:pt x="2945" y="15000"/>
                  </a:cubicBezTo>
                  <a:cubicBezTo>
                    <a:pt x="2945" y="15332"/>
                    <a:pt x="3166" y="15600"/>
                    <a:pt x="3436" y="15600"/>
                  </a:cubicBezTo>
                  <a:moveTo>
                    <a:pt x="12273" y="18000"/>
                  </a:moveTo>
                  <a:lnTo>
                    <a:pt x="14236" y="18000"/>
                  </a:lnTo>
                  <a:cubicBezTo>
                    <a:pt x="14507" y="18000"/>
                    <a:pt x="14727" y="17732"/>
                    <a:pt x="14727" y="17400"/>
                  </a:cubicBezTo>
                  <a:lnTo>
                    <a:pt x="14727" y="15000"/>
                  </a:lnTo>
                  <a:cubicBezTo>
                    <a:pt x="14727" y="14668"/>
                    <a:pt x="14507" y="14400"/>
                    <a:pt x="14236" y="14400"/>
                  </a:cubicBezTo>
                  <a:lnTo>
                    <a:pt x="12273" y="14400"/>
                  </a:lnTo>
                  <a:cubicBezTo>
                    <a:pt x="12002" y="14400"/>
                    <a:pt x="11782" y="14668"/>
                    <a:pt x="11782" y="15000"/>
                  </a:cubicBezTo>
                  <a:lnTo>
                    <a:pt x="11782" y="17400"/>
                  </a:lnTo>
                  <a:cubicBezTo>
                    <a:pt x="11782" y="17732"/>
                    <a:pt x="12002" y="18000"/>
                    <a:pt x="12273" y="180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CD68F4A-4B60-2D4D-8984-FDE3B725EDA8}"/>
              </a:ext>
            </a:extLst>
          </p:cNvPr>
          <p:cNvGrpSpPr/>
          <p:nvPr/>
        </p:nvGrpSpPr>
        <p:grpSpPr>
          <a:xfrm>
            <a:off x="8447999" y="5225339"/>
            <a:ext cx="501648" cy="501647"/>
            <a:chOff x="8976635" y="3178176"/>
            <a:chExt cx="501648" cy="501647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3294C7EA-8643-3F4E-8B82-AEBBE30A4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6635" y="3178176"/>
              <a:ext cx="501648" cy="501647"/>
            </a:xfrm>
            <a:custGeom>
              <a:avLst/>
              <a:gdLst/>
              <a:ahLst/>
              <a:cxnLst/>
              <a:rect l="0" t="0" r="r" b="b"/>
              <a:pathLst>
                <a:path w="20465" h="20465">
                  <a:moveTo>
                    <a:pt x="18764" y="6107"/>
                  </a:moveTo>
                  <a:cubicBezTo>
                    <a:pt x="21033" y="8376"/>
                    <a:pt x="21033" y="12090"/>
                    <a:pt x="18764" y="14359"/>
                  </a:cubicBezTo>
                  <a:lnTo>
                    <a:pt x="14359" y="18764"/>
                  </a:lnTo>
                  <a:cubicBezTo>
                    <a:pt x="12090" y="21033"/>
                    <a:pt x="8376" y="21033"/>
                    <a:pt x="6107" y="18764"/>
                  </a:cubicBezTo>
                  <a:lnTo>
                    <a:pt x="1702" y="14359"/>
                  </a:lnTo>
                  <a:cubicBezTo>
                    <a:pt x="-567" y="12090"/>
                    <a:pt x="-567" y="8376"/>
                    <a:pt x="1702" y="6107"/>
                  </a:cubicBezTo>
                  <a:lnTo>
                    <a:pt x="6107" y="1702"/>
                  </a:lnTo>
                  <a:cubicBezTo>
                    <a:pt x="8376" y="-567"/>
                    <a:pt x="12090" y="-567"/>
                    <a:pt x="14359" y="1702"/>
                  </a:cubicBezTo>
                  <a:lnTo>
                    <a:pt x="18764" y="6107"/>
                  </a:lnTo>
                  <a:close/>
                  <a:moveTo>
                    <a:pt x="18764" y="6107"/>
                  </a:moveTo>
                </a:path>
              </a:pathLst>
            </a:custGeom>
            <a:solidFill>
              <a:schemeClr val="bg1"/>
            </a:solidFill>
            <a:ln w="127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4" name="Shape 3850">
              <a:extLst>
                <a:ext uri="{FF2B5EF4-FFF2-40B4-BE49-F238E27FC236}">
                  <a16:creationId xmlns:a16="http://schemas.microsoft.com/office/drawing/2014/main" id="{79B14C65-5334-4F4A-BBC7-4079DE65A8E8}"/>
                </a:ext>
              </a:extLst>
            </p:cNvPr>
            <p:cNvSpPr/>
            <p:nvPr/>
          </p:nvSpPr>
          <p:spPr>
            <a:xfrm>
              <a:off x="9100626" y="3285665"/>
              <a:ext cx="253666" cy="27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7" y="20618"/>
                  </a:moveTo>
                  <a:lnTo>
                    <a:pt x="1300" y="19636"/>
                  </a:lnTo>
                  <a:lnTo>
                    <a:pt x="20300" y="19636"/>
                  </a:lnTo>
                  <a:lnTo>
                    <a:pt x="20443" y="20618"/>
                  </a:lnTo>
                  <a:cubicBezTo>
                    <a:pt x="20443" y="20618"/>
                    <a:pt x="1157" y="20618"/>
                    <a:pt x="1157" y="20618"/>
                  </a:cubicBezTo>
                  <a:close/>
                  <a:moveTo>
                    <a:pt x="3172" y="6873"/>
                  </a:moveTo>
                  <a:lnTo>
                    <a:pt x="6480" y="6873"/>
                  </a:lnTo>
                  <a:lnTo>
                    <a:pt x="6480" y="8973"/>
                  </a:lnTo>
                  <a:cubicBezTo>
                    <a:pt x="6158" y="9143"/>
                    <a:pt x="5940" y="9456"/>
                    <a:pt x="5940" y="9818"/>
                  </a:cubicBezTo>
                  <a:cubicBezTo>
                    <a:pt x="5940" y="10360"/>
                    <a:pt x="6424" y="10800"/>
                    <a:pt x="7020" y="10800"/>
                  </a:cubicBezTo>
                  <a:cubicBezTo>
                    <a:pt x="7616" y="10800"/>
                    <a:pt x="8100" y="10360"/>
                    <a:pt x="8100" y="9818"/>
                  </a:cubicBezTo>
                  <a:cubicBezTo>
                    <a:pt x="8100" y="9456"/>
                    <a:pt x="7882" y="9143"/>
                    <a:pt x="7560" y="8973"/>
                  </a:cubicBezTo>
                  <a:lnTo>
                    <a:pt x="7560" y="6873"/>
                  </a:lnTo>
                  <a:lnTo>
                    <a:pt x="14040" y="6873"/>
                  </a:lnTo>
                  <a:lnTo>
                    <a:pt x="14040" y="8973"/>
                  </a:lnTo>
                  <a:cubicBezTo>
                    <a:pt x="13718" y="9143"/>
                    <a:pt x="13500" y="9456"/>
                    <a:pt x="13500" y="9818"/>
                  </a:cubicBezTo>
                  <a:cubicBezTo>
                    <a:pt x="13500" y="10360"/>
                    <a:pt x="13984" y="10800"/>
                    <a:pt x="14580" y="10800"/>
                  </a:cubicBezTo>
                  <a:cubicBezTo>
                    <a:pt x="15176" y="10800"/>
                    <a:pt x="15660" y="10360"/>
                    <a:pt x="15660" y="9818"/>
                  </a:cubicBezTo>
                  <a:cubicBezTo>
                    <a:pt x="15660" y="9456"/>
                    <a:pt x="15442" y="9143"/>
                    <a:pt x="15120" y="8973"/>
                  </a:cubicBezTo>
                  <a:lnTo>
                    <a:pt x="15120" y="6873"/>
                  </a:lnTo>
                  <a:lnTo>
                    <a:pt x="18428" y="6873"/>
                  </a:lnTo>
                  <a:lnTo>
                    <a:pt x="20155" y="18655"/>
                  </a:lnTo>
                  <a:lnTo>
                    <a:pt x="1445" y="18655"/>
                  </a:lnTo>
                  <a:cubicBezTo>
                    <a:pt x="1445" y="18655"/>
                    <a:pt x="3172" y="6873"/>
                    <a:pt x="3172" y="6873"/>
                  </a:cubicBezTo>
                  <a:close/>
                  <a:moveTo>
                    <a:pt x="7560" y="3927"/>
                  </a:moveTo>
                  <a:cubicBezTo>
                    <a:pt x="7560" y="2301"/>
                    <a:pt x="9011" y="982"/>
                    <a:pt x="10800" y="982"/>
                  </a:cubicBezTo>
                  <a:cubicBezTo>
                    <a:pt x="12590" y="982"/>
                    <a:pt x="14040" y="2301"/>
                    <a:pt x="14040" y="3927"/>
                  </a:cubicBezTo>
                  <a:lnTo>
                    <a:pt x="14040" y="5891"/>
                  </a:lnTo>
                  <a:lnTo>
                    <a:pt x="7560" y="5891"/>
                  </a:lnTo>
                  <a:cubicBezTo>
                    <a:pt x="7560" y="5891"/>
                    <a:pt x="7560" y="3927"/>
                    <a:pt x="7560" y="3927"/>
                  </a:cubicBezTo>
                  <a:close/>
                  <a:moveTo>
                    <a:pt x="21586" y="21046"/>
                  </a:moveTo>
                  <a:lnTo>
                    <a:pt x="21595" y="21045"/>
                  </a:lnTo>
                  <a:lnTo>
                    <a:pt x="19435" y="6318"/>
                  </a:lnTo>
                  <a:lnTo>
                    <a:pt x="19426" y="6319"/>
                  </a:lnTo>
                  <a:cubicBezTo>
                    <a:pt x="19390" y="6079"/>
                    <a:pt x="19173" y="5891"/>
                    <a:pt x="18900" y="5891"/>
                  </a:cubicBezTo>
                  <a:lnTo>
                    <a:pt x="15120" y="5891"/>
                  </a:lnTo>
                  <a:lnTo>
                    <a:pt x="15120" y="3927"/>
                  </a:lnTo>
                  <a:cubicBezTo>
                    <a:pt x="15120" y="1758"/>
                    <a:pt x="13186" y="0"/>
                    <a:pt x="10800" y="0"/>
                  </a:cubicBezTo>
                  <a:cubicBezTo>
                    <a:pt x="8414" y="0"/>
                    <a:pt x="6480" y="1758"/>
                    <a:pt x="6480" y="3927"/>
                  </a:cubicBezTo>
                  <a:lnTo>
                    <a:pt x="6480" y="5891"/>
                  </a:lnTo>
                  <a:lnTo>
                    <a:pt x="2700" y="5891"/>
                  </a:lnTo>
                  <a:cubicBezTo>
                    <a:pt x="2427" y="5891"/>
                    <a:pt x="2210" y="6079"/>
                    <a:pt x="2174" y="6319"/>
                  </a:cubicBezTo>
                  <a:lnTo>
                    <a:pt x="2165" y="6318"/>
                  </a:lnTo>
                  <a:lnTo>
                    <a:pt x="5" y="21045"/>
                  </a:lnTo>
                  <a:lnTo>
                    <a:pt x="14" y="21046"/>
                  </a:lnTo>
                  <a:cubicBezTo>
                    <a:pt x="11" y="21067"/>
                    <a:pt x="0" y="21087"/>
                    <a:pt x="0" y="21109"/>
                  </a:cubicBezTo>
                  <a:cubicBezTo>
                    <a:pt x="0" y="21380"/>
                    <a:pt x="242" y="21600"/>
                    <a:pt x="540" y="21600"/>
                  </a:cubicBezTo>
                  <a:lnTo>
                    <a:pt x="21060" y="21600"/>
                  </a:lnTo>
                  <a:cubicBezTo>
                    <a:pt x="21358" y="21600"/>
                    <a:pt x="21600" y="21380"/>
                    <a:pt x="21600" y="21109"/>
                  </a:cubicBezTo>
                  <a:cubicBezTo>
                    <a:pt x="21600" y="21087"/>
                    <a:pt x="21589" y="21067"/>
                    <a:pt x="21586" y="2104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B1D9FFD-6804-2B44-B585-2601E65C60CD}"/>
              </a:ext>
            </a:extLst>
          </p:cNvPr>
          <p:cNvGrpSpPr/>
          <p:nvPr/>
        </p:nvGrpSpPr>
        <p:grpSpPr>
          <a:xfrm>
            <a:off x="3247682" y="5221520"/>
            <a:ext cx="501648" cy="501647"/>
            <a:chOff x="8392886" y="4557519"/>
            <a:chExt cx="501648" cy="501647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508C1721-7D49-1049-B33E-A3E7E76E6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886" y="4557519"/>
              <a:ext cx="501648" cy="501647"/>
            </a:xfrm>
            <a:custGeom>
              <a:avLst/>
              <a:gdLst/>
              <a:ahLst/>
              <a:cxnLst/>
              <a:rect l="0" t="0" r="r" b="b"/>
              <a:pathLst>
                <a:path w="20465" h="20465">
                  <a:moveTo>
                    <a:pt x="18764" y="6107"/>
                  </a:moveTo>
                  <a:cubicBezTo>
                    <a:pt x="21033" y="8376"/>
                    <a:pt x="21033" y="12090"/>
                    <a:pt x="18764" y="14359"/>
                  </a:cubicBezTo>
                  <a:lnTo>
                    <a:pt x="14359" y="18764"/>
                  </a:lnTo>
                  <a:cubicBezTo>
                    <a:pt x="12090" y="21033"/>
                    <a:pt x="8376" y="21033"/>
                    <a:pt x="6107" y="18764"/>
                  </a:cubicBezTo>
                  <a:lnTo>
                    <a:pt x="1702" y="14359"/>
                  </a:lnTo>
                  <a:cubicBezTo>
                    <a:pt x="-567" y="12090"/>
                    <a:pt x="-567" y="8376"/>
                    <a:pt x="1702" y="6107"/>
                  </a:cubicBezTo>
                  <a:lnTo>
                    <a:pt x="6107" y="1702"/>
                  </a:lnTo>
                  <a:cubicBezTo>
                    <a:pt x="8376" y="-567"/>
                    <a:pt x="12090" y="-567"/>
                    <a:pt x="14359" y="1702"/>
                  </a:cubicBezTo>
                  <a:lnTo>
                    <a:pt x="18764" y="6107"/>
                  </a:lnTo>
                  <a:close/>
                  <a:moveTo>
                    <a:pt x="18764" y="6107"/>
                  </a:moveTo>
                </a:path>
              </a:pathLst>
            </a:custGeom>
            <a:solidFill>
              <a:schemeClr val="bg1"/>
            </a:solidFill>
            <a:ln w="127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Shape 3883">
              <a:extLst>
                <a:ext uri="{FF2B5EF4-FFF2-40B4-BE49-F238E27FC236}">
                  <a16:creationId xmlns:a16="http://schemas.microsoft.com/office/drawing/2014/main" id="{1DAD619E-D4B4-9043-8E09-62FA1270D212}"/>
                </a:ext>
              </a:extLst>
            </p:cNvPr>
            <p:cNvSpPr/>
            <p:nvPr/>
          </p:nvSpPr>
          <p:spPr>
            <a:xfrm>
              <a:off x="8512630" y="4687734"/>
              <a:ext cx="279033" cy="24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13421" y="20466"/>
                  </a:moveTo>
                  <a:lnTo>
                    <a:pt x="12630" y="20221"/>
                  </a:lnTo>
                  <a:cubicBezTo>
                    <a:pt x="13305" y="19604"/>
                    <a:pt x="13745" y="18664"/>
                    <a:pt x="13745" y="17589"/>
                  </a:cubicBezTo>
                  <a:cubicBezTo>
                    <a:pt x="13745" y="16190"/>
                    <a:pt x="13013" y="14988"/>
                    <a:pt x="11967" y="14465"/>
                  </a:cubicBezTo>
                  <a:lnTo>
                    <a:pt x="11702" y="15585"/>
                  </a:lnTo>
                  <a:cubicBezTo>
                    <a:pt x="12330" y="15964"/>
                    <a:pt x="12764" y="16715"/>
                    <a:pt x="12764" y="17589"/>
                  </a:cubicBezTo>
                  <a:cubicBezTo>
                    <a:pt x="12764" y="18299"/>
                    <a:pt x="12477" y="18923"/>
                    <a:pt x="12035" y="19336"/>
                  </a:cubicBezTo>
                  <a:lnTo>
                    <a:pt x="12296" y="18213"/>
                  </a:lnTo>
                  <a:cubicBezTo>
                    <a:pt x="12327" y="18073"/>
                    <a:pt x="12314" y="17919"/>
                    <a:pt x="12246" y="17782"/>
                  </a:cubicBezTo>
                  <a:cubicBezTo>
                    <a:pt x="12111" y="17511"/>
                    <a:pt x="11811" y="17418"/>
                    <a:pt x="11576" y="17575"/>
                  </a:cubicBezTo>
                  <a:cubicBezTo>
                    <a:pt x="11459" y="17653"/>
                    <a:pt x="11380" y="17779"/>
                    <a:pt x="11347" y="17920"/>
                  </a:cubicBezTo>
                  <a:lnTo>
                    <a:pt x="10808" y="20245"/>
                  </a:lnTo>
                  <a:cubicBezTo>
                    <a:pt x="10776" y="20384"/>
                    <a:pt x="10789" y="20539"/>
                    <a:pt x="10857" y="20675"/>
                  </a:cubicBezTo>
                  <a:cubicBezTo>
                    <a:pt x="10920" y="20802"/>
                    <a:pt x="11021" y="20885"/>
                    <a:pt x="11133" y="20927"/>
                  </a:cubicBezTo>
                  <a:lnTo>
                    <a:pt x="11126" y="20956"/>
                  </a:lnTo>
                  <a:cubicBezTo>
                    <a:pt x="11142" y="20954"/>
                    <a:pt x="11158" y="20948"/>
                    <a:pt x="11173" y="20945"/>
                  </a:cubicBezTo>
                  <a:lnTo>
                    <a:pt x="13166" y="21562"/>
                  </a:lnTo>
                  <a:cubicBezTo>
                    <a:pt x="13288" y="21600"/>
                    <a:pt x="13422" y="21584"/>
                    <a:pt x="13539" y="21506"/>
                  </a:cubicBezTo>
                  <a:cubicBezTo>
                    <a:pt x="13774" y="21350"/>
                    <a:pt x="13855" y="21002"/>
                    <a:pt x="13719" y="20730"/>
                  </a:cubicBezTo>
                  <a:cubicBezTo>
                    <a:pt x="13651" y="20595"/>
                    <a:pt x="13542" y="20504"/>
                    <a:pt x="13421" y="20466"/>
                  </a:cubicBezTo>
                  <a:moveTo>
                    <a:pt x="18634" y="7273"/>
                  </a:moveTo>
                  <a:cubicBezTo>
                    <a:pt x="18643" y="7119"/>
                    <a:pt x="18655" y="6966"/>
                    <a:pt x="18655" y="6809"/>
                  </a:cubicBezTo>
                  <a:cubicBezTo>
                    <a:pt x="18655" y="3049"/>
                    <a:pt x="16017" y="0"/>
                    <a:pt x="12764" y="0"/>
                  </a:cubicBezTo>
                  <a:cubicBezTo>
                    <a:pt x="10499" y="0"/>
                    <a:pt x="8536" y="1479"/>
                    <a:pt x="7550" y="3645"/>
                  </a:cubicBezTo>
                  <a:cubicBezTo>
                    <a:pt x="7185" y="3492"/>
                    <a:pt x="6793" y="3404"/>
                    <a:pt x="6382" y="3404"/>
                  </a:cubicBezTo>
                  <a:cubicBezTo>
                    <a:pt x="4484" y="3404"/>
                    <a:pt x="2945" y="5183"/>
                    <a:pt x="2945" y="7376"/>
                  </a:cubicBezTo>
                  <a:cubicBezTo>
                    <a:pt x="2945" y="7662"/>
                    <a:pt x="2973" y="7940"/>
                    <a:pt x="3022" y="8208"/>
                  </a:cubicBezTo>
                  <a:cubicBezTo>
                    <a:pt x="1267" y="8884"/>
                    <a:pt x="0" y="10795"/>
                    <a:pt x="0" y="13050"/>
                  </a:cubicBezTo>
                  <a:cubicBezTo>
                    <a:pt x="0" y="15871"/>
                    <a:pt x="1978" y="18157"/>
                    <a:pt x="4418" y="18157"/>
                  </a:cubicBezTo>
                  <a:lnTo>
                    <a:pt x="6382" y="18157"/>
                  </a:lnTo>
                  <a:cubicBezTo>
                    <a:pt x="6653" y="18157"/>
                    <a:pt x="6873" y="17903"/>
                    <a:pt x="6873" y="17589"/>
                  </a:cubicBezTo>
                  <a:cubicBezTo>
                    <a:pt x="6873" y="17276"/>
                    <a:pt x="6653" y="17022"/>
                    <a:pt x="6382" y="17022"/>
                  </a:cubicBezTo>
                  <a:lnTo>
                    <a:pt x="4418" y="17022"/>
                  </a:lnTo>
                  <a:cubicBezTo>
                    <a:pt x="2524" y="17022"/>
                    <a:pt x="982" y="15240"/>
                    <a:pt x="982" y="13050"/>
                  </a:cubicBezTo>
                  <a:cubicBezTo>
                    <a:pt x="982" y="11339"/>
                    <a:pt x="1926" y="9826"/>
                    <a:pt x="3333" y="9285"/>
                  </a:cubicBezTo>
                  <a:lnTo>
                    <a:pt x="4165" y="8964"/>
                  </a:lnTo>
                  <a:lnTo>
                    <a:pt x="3982" y="7971"/>
                  </a:lnTo>
                  <a:cubicBezTo>
                    <a:pt x="3946" y="7773"/>
                    <a:pt x="3927" y="7572"/>
                    <a:pt x="3927" y="7376"/>
                  </a:cubicBezTo>
                  <a:cubicBezTo>
                    <a:pt x="3927" y="5813"/>
                    <a:pt x="5028" y="4539"/>
                    <a:pt x="6382" y="4539"/>
                  </a:cubicBezTo>
                  <a:cubicBezTo>
                    <a:pt x="6661" y="4539"/>
                    <a:pt x="6942" y="4598"/>
                    <a:pt x="7215" y="4712"/>
                  </a:cubicBezTo>
                  <a:lnTo>
                    <a:pt x="8019" y="5049"/>
                  </a:lnTo>
                  <a:lnTo>
                    <a:pt x="8418" y="4173"/>
                  </a:lnTo>
                  <a:cubicBezTo>
                    <a:pt x="9272" y="2300"/>
                    <a:pt x="10937" y="1135"/>
                    <a:pt x="12764" y="1135"/>
                  </a:cubicBezTo>
                  <a:cubicBezTo>
                    <a:pt x="15470" y="1135"/>
                    <a:pt x="17673" y="3680"/>
                    <a:pt x="17673" y="6809"/>
                  </a:cubicBezTo>
                  <a:cubicBezTo>
                    <a:pt x="17673" y="6907"/>
                    <a:pt x="17666" y="7005"/>
                    <a:pt x="17660" y="7102"/>
                  </a:cubicBezTo>
                  <a:lnTo>
                    <a:pt x="17655" y="7200"/>
                  </a:lnTo>
                  <a:lnTo>
                    <a:pt x="17610" y="7998"/>
                  </a:lnTo>
                  <a:lnTo>
                    <a:pt x="18245" y="8315"/>
                  </a:lnTo>
                  <a:cubicBezTo>
                    <a:pt x="19687" y="9034"/>
                    <a:pt x="20618" y="10670"/>
                    <a:pt x="20618" y="12483"/>
                  </a:cubicBezTo>
                  <a:cubicBezTo>
                    <a:pt x="20618" y="14986"/>
                    <a:pt x="18856" y="17022"/>
                    <a:pt x="16691" y="17022"/>
                  </a:cubicBezTo>
                  <a:lnTo>
                    <a:pt x="15218" y="17022"/>
                  </a:lnTo>
                  <a:cubicBezTo>
                    <a:pt x="14947" y="17022"/>
                    <a:pt x="14727" y="17276"/>
                    <a:pt x="14727" y="17589"/>
                  </a:cubicBezTo>
                  <a:cubicBezTo>
                    <a:pt x="14727" y="17903"/>
                    <a:pt x="14947" y="18157"/>
                    <a:pt x="15218" y="18157"/>
                  </a:cubicBezTo>
                  <a:lnTo>
                    <a:pt x="16691" y="18157"/>
                  </a:lnTo>
                  <a:cubicBezTo>
                    <a:pt x="19402" y="18157"/>
                    <a:pt x="21600" y="15617"/>
                    <a:pt x="21600" y="12483"/>
                  </a:cubicBezTo>
                  <a:cubicBezTo>
                    <a:pt x="21600" y="10148"/>
                    <a:pt x="20378" y="8143"/>
                    <a:pt x="18634" y="7273"/>
                  </a:cubicBezTo>
                  <a:moveTo>
                    <a:pt x="10773" y="14522"/>
                  </a:moveTo>
                  <a:cubicBezTo>
                    <a:pt x="10711" y="14398"/>
                    <a:pt x="10613" y="14317"/>
                    <a:pt x="10504" y="14274"/>
                  </a:cubicBezTo>
                  <a:lnTo>
                    <a:pt x="10517" y="14218"/>
                  </a:lnTo>
                  <a:cubicBezTo>
                    <a:pt x="10484" y="14222"/>
                    <a:pt x="10451" y="14232"/>
                    <a:pt x="10418" y="14240"/>
                  </a:cubicBezTo>
                  <a:lnTo>
                    <a:pt x="8463" y="13634"/>
                  </a:lnTo>
                  <a:lnTo>
                    <a:pt x="8463" y="13635"/>
                  </a:lnTo>
                  <a:cubicBezTo>
                    <a:pt x="8343" y="13598"/>
                    <a:pt x="8209" y="13613"/>
                    <a:pt x="8091" y="13692"/>
                  </a:cubicBezTo>
                  <a:cubicBezTo>
                    <a:pt x="7856" y="13848"/>
                    <a:pt x="7776" y="14195"/>
                    <a:pt x="7911" y="14466"/>
                  </a:cubicBezTo>
                  <a:cubicBezTo>
                    <a:pt x="7979" y="14603"/>
                    <a:pt x="8088" y="14694"/>
                    <a:pt x="8210" y="14731"/>
                  </a:cubicBezTo>
                  <a:lnTo>
                    <a:pt x="8965" y="14964"/>
                  </a:lnTo>
                  <a:cubicBezTo>
                    <a:pt x="8292" y="15580"/>
                    <a:pt x="7855" y="16518"/>
                    <a:pt x="7855" y="17589"/>
                  </a:cubicBezTo>
                  <a:cubicBezTo>
                    <a:pt x="7855" y="19007"/>
                    <a:pt x="8604" y="20220"/>
                    <a:pt x="9671" y="20732"/>
                  </a:cubicBezTo>
                  <a:lnTo>
                    <a:pt x="9934" y="19617"/>
                  </a:lnTo>
                  <a:cubicBezTo>
                    <a:pt x="9286" y="19246"/>
                    <a:pt x="8836" y="18483"/>
                    <a:pt x="8836" y="17589"/>
                  </a:cubicBezTo>
                  <a:cubicBezTo>
                    <a:pt x="8836" y="16857"/>
                    <a:pt x="9142" y="16215"/>
                    <a:pt x="9609" y="15803"/>
                  </a:cubicBezTo>
                  <a:lnTo>
                    <a:pt x="9335" y="16984"/>
                  </a:lnTo>
                  <a:cubicBezTo>
                    <a:pt x="9303" y="17124"/>
                    <a:pt x="9317" y="17279"/>
                    <a:pt x="9384" y="17415"/>
                  </a:cubicBezTo>
                  <a:cubicBezTo>
                    <a:pt x="9520" y="17686"/>
                    <a:pt x="9820" y="17779"/>
                    <a:pt x="10055" y="17623"/>
                  </a:cubicBezTo>
                  <a:cubicBezTo>
                    <a:pt x="10172" y="17544"/>
                    <a:pt x="10251" y="17419"/>
                    <a:pt x="10283" y="17278"/>
                  </a:cubicBezTo>
                  <a:lnTo>
                    <a:pt x="10823" y="14953"/>
                  </a:lnTo>
                  <a:cubicBezTo>
                    <a:pt x="10855" y="14812"/>
                    <a:pt x="10841" y="14658"/>
                    <a:pt x="10773" y="1452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02043DC-1312-924B-9199-84038E068D52}"/>
              </a:ext>
            </a:extLst>
          </p:cNvPr>
          <p:cNvGrpSpPr/>
          <p:nvPr/>
        </p:nvGrpSpPr>
        <p:grpSpPr>
          <a:xfrm>
            <a:off x="2414593" y="2620440"/>
            <a:ext cx="501648" cy="501647"/>
            <a:chOff x="2693161" y="3178176"/>
            <a:chExt cx="501648" cy="501647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7E1C6467-15FC-634D-AF84-021E29CC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161" y="3178176"/>
              <a:ext cx="501648" cy="501647"/>
            </a:xfrm>
            <a:custGeom>
              <a:avLst/>
              <a:gdLst/>
              <a:ahLst/>
              <a:cxnLst/>
              <a:rect l="0" t="0" r="r" b="b"/>
              <a:pathLst>
                <a:path w="20465" h="20465">
                  <a:moveTo>
                    <a:pt x="18764" y="6107"/>
                  </a:moveTo>
                  <a:cubicBezTo>
                    <a:pt x="21033" y="8376"/>
                    <a:pt x="21033" y="12090"/>
                    <a:pt x="18764" y="14359"/>
                  </a:cubicBezTo>
                  <a:lnTo>
                    <a:pt x="14359" y="18764"/>
                  </a:lnTo>
                  <a:cubicBezTo>
                    <a:pt x="12090" y="21033"/>
                    <a:pt x="8376" y="21033"/>
                    <a:pt x="6107" y="18764"/>
                  </a:cubicBezTo>
                  <a:lnTo>
                    <a:pt x="1702" y="14359"/>
                  </a:lnTo>
                  <a:cubicBezTo>
                    <a:pt x="-567" y="12090"/>
                    <a:pt x="-567" y="8376"/>
                    <a:pt x="1702" y="6107"/>
                  </a:cubicBezTo>
                  <a:lnTo>
                    <a:pt x="6107" y="1702"/>
                  </a:lnTo>
                  <a:cubicBezTo>
                    <a:pt x="8376" y="-567"/>
                    <a:pt x="12090" y="-567"/>
                    <a:pt x="14359" y="1702"/>
                  </a:cubicBezTo>
                  <a:lnTo>
                    <a:pt x="18764" y="6107"/>
                  </a:lnTo>
                  <a:close/>
                  <a:moveTo>
                    <a:pt x="18764" y="6107"/>
                  </a:moveTo>
                </a:path>
              </a:pathLst>
            </a:custGeom>
            <a:solidFill>
              <a:schemeClr val="bg1"/>
            </a:solidFill>
            <a:ln w="127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Shape 3626">
              <a:extLst>
                <a:ext uri="{FF2B5EF4-FFF2-40B4-BE49-F238E27FC236}">
                  <a16:creationId xmlns:a16="http://schemas.microsoft.com/office/drawing/2014/main" id="{9E391443-AE64-7C48-9AD4-92AE5BD84468}"/>
                </a:ext>
              </a:extLst>
            </p:cNvPr>
            <p:cNvSpPr/>
            <p:nvPr/>
          </p:nvSpPr>
          <p:spPr>
            <a:xfrm>
              <a:off x="2803695" y="3314046"/>
              <a:ext cx="280580" cy="25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8100"/>
                  </a:moveTo>
                  <a:cubicBezTo>
                    <a:pt x="14896" y="8100"/>
                    <a:pt x="14236" y="8826"/>
                    <a:pt x="14236" y="9720"/>
                  </a:cubicBezTo>
                  <a:cubicBezTo>
                    <a:pt x="14236" y="10615"/>
                    <a:pt x="14896" y="11340"/>
                    <a:pt x="15709" y="11340"/>
                  </a:cubicBezTo>
                  <a:cubicBezTo>
                    <a:pt x="16522" y="11340"/>
                    <a:pt x="17182" y="10615"/>
                    <a:pt x="17182" y="9720"/>
                  </a:cubicBezTo>
                  <a:cubicBezTo>
                    <a:pt x="17182" y="8826"/>
                    <a:pt x="16522" y="8100"/>
                    <a:pt x="15709" y="8100"/>
                  </a:cubicBezTo>
                  <a:moveTo>
                    <a:pt x="10800" y="18360"/>
                  </a:moveTo>
                  <a:cubicBezTo>
                    <a:pt x="9864" y="18360"/>
                    <a:pt x="8922" y="18237"/>
                    <a:pt x="7998" y="17995"/>
                  </a:cubicBezTo>
                  <a:cubicBezTo>
                    <a:pt x="7923" y="17975"/>
                    <a:pt x="7846" y="17965"/>
                    <a:pt x="7770" y="17965"/>
                  </a:cubicBezTo>
                  <a:cubicBezTo>
                    <a:pt x="7646" y="17965"/>
                    <a:pt x="7522" y="17991"/>
                    <a:pt x="7406" y="18043"/>
                  </a:cubicBezTo>
                  <a:lnTo>
                    <a:pt x="3352" y="19826"/>
                  </a:lnTo>
                  <a:lnTo>
                    <a:pt x="4013" y="16735"/>
                  </a:lnTo>
                  <a:cubicBezTo>
                    <a:pt x="4098" y="16339"/>
                    <a:pt x="3972" y="15924"/>
                    <a:pt x="3689" y="15662"/>
                  </a:cubicBezTo>
                  <a:cubicBezTo>
                    <a:pt x="1944" y="14045"/>
                    <a:pt x="982" y="11934"/>
                    <a:pt x="982" y="9720"/>
                  </a:cubicBezTo>
                  <a:cubicBezTo>
                    <a:pt x="982" y="4956"/>
                    <a:pt x="5387" y="1080"/>
                    <a:pt x="10800" y="1080"/>
                  </a:cubicBezTo>
                  <a:cubicBezTo>
                    <a:pt x="16214" y="1080"/>
                    <a:pt x="20618" y="4956"/>
                    <a:pt x="20618" y="9720"/>
                  </a:cubicBezTo>
                  <a:cubicBezTo>
                    <a:pt x="20618" y="14484"/>
                    <a:pt x="16214" y="18360"/>
                    <a:pt x="10800" y="18360"/>
                  </a:cubicBezTo>
                  <a:moveTo>
                    <a:pt x="10800" y="0"/>
                  </a:moveTo>
                  <a:cubicBezTo>
                    <a:pt x="4835" y="0"/>
                    <a:pt x="0" y="4352"/>
                    <a:pt x="0" y="9720"/>
                  </a:cubicBezTo>
                  <a:cubicBezTo>
                    <a:pt x="0" y="12353"/>
                    <a:pt x="1168" y="14738"/>
                    <a:pt x="3057" y="16488"/>
                  </a:cubicBezTo>
                  <a:lnTo>
                    <a:pt x="1964" y="21600"/>
                  </a:lnTo>
                  <a:lnTo>
                    <a:pt x="7770" y="19046"/>
                  </a:lnTo>
                  <a:cubicBezTo>
                    <a:pt x="8732" y="19298"/>
                    <a:pt x="9747" y="19440"/>
                    <a:pt x="10800" y="19440"/>
                  </a:cubicBezTo>
                  <a:cubicBezTo>
                    <a:pt x="16765" y="19440"/>
                    <a:pt x="21600" y="15089"/>
                    <a:pt x="21600" y="9720"/>
                  </a:cubicBezTo>
                  <a:cubicBezTo>
                    <a:pt x="21600" y="4352"/>
                    <a:pt x="16765" y="0"/>
                    <a:pt x="10800" y="0"/>
                  </a:cubicBezTo>
                  <a:moveTo>
                    <a:pt x="10800" y="8100"/>
                  </a:moveTo>
                  <a:cubicBezTo>
                    <a:pt x="9987" y="8100"/>
                    <a:pt x="9327" y="8826"/>
                    <a:pt x="9327" y="9720"/>
                  </a:cubicBezTo>
                  <a:cubicBezTo>
                    <a:pt x="9327" y="10615"/>
                    <a:pt x="9987" y="11340"/>
                    <a:pt x="10800" y="11340"/>
                  </a:cubicBezTo>
                  <a:cubicBezTo>
                    <a:pt x="11613" y="11340"/>
                    <a:pt x="12273" y="10615"/>
                    <a:pt x="12273" y="9720"/>
                  </a:cubicBezTo>
                  <a:cubicBezTo>
                    <a:pt x="12273" y="8826"/>
                    <a:pt x="11613" y="8100"/>
                    <a:pt x="10800" y="8100"/>
                  </a:cubicBezTo>
                  <a:moveTo>
                    <a:pt x="5891" y="8100"/>
                  </a:moveTo>
                  <a:cubicBezTo>
                    <a:pt x="5078" y="8100"/>
                    <a:pt x="4418" y="8826"/>
                    <a:pt x="4418" y="9720"/>
                  </a:cubicBezTo>
                  <a:cubicBezTo>
                    <a:pt x="4418" y="10615"/>
                    <a:pt x="5078" y="11340"/>
                    <a:pt x="5891" y="11340"/>
                  </a:cubicBezTo>
                  <a:cubicBezTo>
                    <a:pt x="6704" y="11340"/>
                    <a:pt x="7364" y="10615"/>
                    <a:pt x="7364" y="9720"/>
                  </a:cubicBezTo>
                  <a:cubicBezTo>
                    <a:pt x="7364" y="8826"/>
                    <a:pt x="6704" y="8100"/>
                    <a:pt x="5891" y="81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8489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13"/>
          <p:cNvSpPr/>
          <p:nvPr/>
        </p:nvSpPr>
        <p:spPr>
          <a:xfrm>
            <a:off x="536508" y="1421869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gradFill>
            <a:gsLst>
              <a:gs pos="0">
                <a:srgbClr val="4170BA"/>
              </a:gs>
              <a:gs pos="100000">
                <a:srgbClr val="699D4B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186" y="1421869"/>
            <a:ext cx="3684814" cy="23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Социальные данные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186" y="1792296"/>
            <a:ext cx="2904229" cy="80028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жительства (по ФИАС)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категория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и т.д.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hape 3613"/>
          <p:cNvSpPr/>
          <p:nvPr/>
        </p:nvSpPr>
        <p:spPr>
          <a:xfrm>
            <a:off x="536508" y="2745248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gradFill>
            <a:gsLst>
              <a:gs pos="0">
                <a:srgbClr val="4170BA"/>
              </a:gs>
              <a:gs pos="100000">
                <a:srgbClr val="699D4B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186" y="2724095"/>
            <a:ext cx="3684814" cy="23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Анамнез и сигнальная информация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4186" y="3103284"/>
            <a:ext cx="2904229" cy="163128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Зарегистрированные в ЭМК диагнозы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Рост, вес, окружность талии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Холестерин, ЛПВД, ЛПНП, глюкоза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Курение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Наследственность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100" y="739104"/>
            <a:ext cx="414330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данных, принимаемых для анализа</a:t>
            </a:r>
            <a:endParaRPr lang="en-US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61BE59-947A-FF48-A83C-C53E36151D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9249" b="9249"/>
          <a:stretch>
            <a:fillRect/>
          </a:stretch>
        </p:blipFill>
        <p:spPr/>
      </p:pic>
      <p:sp>
        <p:nvSpPr>
          <p:cNvPr id="12" name="Shape 3613">
            <a:extLst>
              <a:ext uri="{FF2B5EF4-FFF2-40B4-BE49-F238E27FC236}">
                <a16:creationId xmlns:a16="http://schemas.microsoft.com/office/drawing/2014/main" id="{D50ED11E-4B34-A14F-ADE1-2F5110F85016}"/>
              </a:ext>
            </a:extLst>
          </p:cNvPr>
          <p:cNvSpPr/>
          <p:nvPr/>
        </p:nvSpPr>
        <p:spPr>
          <a:xfrm>
            <a:off x="536508" y="4869353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gradFill>
            <a:gsLst>
              <a:gs pos="0">
                <a:srgbClr val="4170BA"/>
              </a:gs>
              <a:gs pos="100000">
                <a:srgbClr val="699D4B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7939E-9B9A-3F46-A0D1-551CDFDB4952}"/>
              </a:ext>
            </a:extLst>
          </p:cNvPr>
          <p:cNvSpPr txBox="1"/>
          <p:nvPr/>
        </p:nvSpPr>
        <p:spPr>
          <a:xfrm>
            <a:off x="1014186" y="4861186"/>
            <a:ext cx="3684814" cy="23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Медицинские записи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090A7-9B3E-7548-885D-971F364F1000}"/>
              </a:ext>
            </a:extLst>
          </p:cNvPr>
          <p:cNvSpPr txBox="1"/>
          <p:nvPr/>
        </p:nvSpPr>
        <p:spPr>
          <a:xfrm>
            <a:off x="1014185" y="5226720"/>
            <a:ext cx="2904229" cy="107728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Протоколы инструментального и лабораторного обследования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Анкета диспансеризации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Протоколы врачебного осмотра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141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1">
            <a:extLst>
              <a:ext uri="{FF2B5EF4-FFF2-40B4-BE49-F238E27FC236}">
                <a16:creationId xmlns:a16="http://schemas.microsoft.com/office/drawing/2014/main" id="{A8003F6C-F412-AD4D-9951-EC3C78773FB1}"/>
              </a:ext>
            </a:extLst>
          </p:cNvPr>
          <p:cNvSpPr>
            <a:spLocks/>
          </p:cNvSpPr>
          <p:nvPr/>
        </p:nvSpPr>
        <p:spPr bwMode="auto">
          <a:xfrm rot="5400000">
            <a:off x="933390" y="2256290"/>
            <a:ext cx="2445329" cy="289241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noFill/>
          <a:ln w="25400" cap="flat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58D22-67D2-F04B-968F-DD46498B006F}"/>
              </a:ext>
            </a:extLst>
          </p:cNvPr>
          <p:cNvSpPr txBox="1"/>
          <p:nvPr/>
        </p:nvSpPr>
        <p:spPr>
          <a:xfrm>
            <a:off x="352345" y="547428"/>
            <a:ext cx="50233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обработки данных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uppieren 1">
            <a:extLst>
              <a:ext uri="{FF2B5EF4-FFF2-40B4-BE49-F238E27FC236}">
                <a16:creationId xmlns:a16="http://schemas.microsoft.com/office/drawing/2014/main" id="{4DF49CCB-B6BB-5E4C-B3F5-D2DCE8A5A7C8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2224820"/>
            <a:ext cx="10861674" cy="2983769"/>
            <a:chOff x="796925" y="2304653"/>
            <a:chExt cx="7966639" cy="1916101"/>
          </a:xfrm>
        </p:grpSpPr>
        <p:cxnSp>
          <p:nvCxnSpPr>
            <p:cNvPr id="5" name="AutoShape 96">
              <a:extLst>
                <a:ext uri="{FF2B5EF4-FFF2-40B4-BE49-F238E27FC236}">
                  <a16:creationId xmlns:a16="http://schemas.microsoft.com/office/drawing/2014/main" id="{793BF454-31A3-1149-B070-BDE4F16B4333}"/>
                </a:ext>
              </a:extLst>
            </p:cNvPr>
            <p:cNvCxnSpPr>
              <a:cxnSpLocks noChangeShapeType="1"/>
              <a:stCxn id="12" idx="3"/>
              <a:endCxn id="14" idx="1"/>
            </p:cNvCxnSpPr>
            <p:nvPr/>
          </p:nvCxnSpPr>
          <p:spPr bwMode="gray">
            <a:xfrm>
              <a:off x="2713038" y="3253582"/>
              <a:ext cx="911225" cy="518717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" name="AutoShape 97">
              <a:extLst>
                <a:ext uri="{FF2B5EF4-FFF2-40B4-BE49-F238E27FC236}">
                  <a16:creationId xmlns:a16="http://schemas.microsoft.com/office/drawing/2014/main" id="{EE046079-69AB-B942-8AAE-81362D476F12}"/>
                </a:ext>
              </a:extLst>
            </p:cNvPr>
            <p:cNvCxnSpPr>
              <a:cxnSpLocks noChangeShapeType="1"/>
              <a:stCxn id="12" idx="3"/>
              <a:endCxn id="13" idx="1"/>
            </p:cNvCxnSpPr>
            <p:nvPr/>
          </p:nvCxnSpPr>
          <p:spPr bwMode="gray">
            <a:xfrm flipV="1">
              <a:off x="2713038" y="2768215"/>
              <a:ext cx="911225" cy="485367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" name="AutoShape 98">
              <a:extLst>
                <a:ext uri="{FF2B5EF4-FFF2-40B4-BE49-F238E27FC236}">
                  <a16:creationId xmlns:a16="http://schemas.microsoft.com/office/drawing/2014/main" id="{B4FEE008-9A3E-4C42-B1DD-9471D3659C05}"/>
                </a:ext>
              </a:extLst>
            </p:cNvPr>
            <p:cNvCxnSpPr>
              <a:cxnSpLocks noChangeShapeType="1"/>
              <a:stCxn id="14" idx="3"/>
              <a:endCxn id="19" idx="1"/>
            </p:cNvCxnSpPr>
            <p:nvPr/>
          </p:nvCxnSpPr>
          <p:spPr bwMode="gray">
            <a:xfrm>
              <a:off x="5538788" y="3772299"/>
              <a:ext cx="911225" cy="292291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" name="AutoShape 99">
              <a:extLst>
                <a:ext uri="{FF2B5EF4-FFF2-40B4-BE49-F238E27FC236}">
                  <a16:creationId xmlns:a16="http://schemas.microsoft.com/office/drawing/2014/main" id="{71B28D4F-94AB-244C-8169-A703CF4ADC7F}"/>
                </a:ext>
              </a:extLst>
            </p:cNvPr>
            <p:cNvCxnSpPr>
              <a:cxnSpLocks noChangeShapeType="1"/>
              <a:stCxn id="14" idx="3"/>
              <a:endCxn id="18" idx="1"/>
            </p:cNvCxnSpPr>
            <p:nvPr/>
          </p:nvCxnSpPr>
          <p:spPr bwMode="gray">
            <a:xfrm flipV="1">
              <a:off x="5538788" y="3672682"/>
              <a:ext cx="911225" cy="99617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" name="AutoShape 100">
              <a:extLst>
                <a:ext uri="{FF2B5EF4-FFF2-40B4-BE49-F238E27FC236}">
                  <a16:creationId xmlns:a16="http://schemas.microsoft.com/office/drawing/2014/main" id="{1DB5CEDA-9588-ED48-BABE-9A06E02F2595}"/>
                </a:ext>
              </a:extLst>
            </p:cNvPr>
            <p:cNvCxnSpPr>
              <a:cxnSpLocks noChangeShapeType="1"/>
              <a:stCxn id="13" idx="3"/>
              <a:endCxn id="16" idx="1"/>
            </p:cNvCxnSpPr>
            <p:nvPr/>
          </p:nvCxnSpPr>
          <p:spPr bwMode="gray">
            <a:xfrm flipV="1">
              <a:off x="5538788" y="2427685"/>
              <a:ext cx="911225" cy="340530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101">
              <a:extLst>
                <a:ext uri="{FF2B5EF4-FFF2-40B4-BE49-F238E27FC236}">
                  <a16:creationId xmlns:a16="http://schemas.microsoft.com/office/drawing/2014/main" id="{58BEC791-2754-F94A-9308-5A4223F87C73}"/>
                </a:ext>
              </a:extLst>
            </p:cNvPr>
            <p:cNvCxnSpPr>
              <a:cxnSpLocks noChangeShapeType="1"/>
              <a:stCxn id="13" idx="3"/>
            </p:cNvCxnSpPr>
            <p:nvPr/>
          </p:nvCxnSpPr>
          <p:spPr bwMode="gray">
            <a:xfrm flipV="1">
              <a:off x="5538788" y="2754064"/>
              <a:ext cx="911225" cy="14152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" name="AutoShape 102">
              <a:extLst>
                <a:ext uri="{FF2B5EF4-FFF2-40B4-BE49-F238E27FC236}">
                  <a16:creationId xmlns:a16="http://schemas.microsoft.com/office/drawing/2014/main" id="{82B626FE-4C05-104B-A87D-912E8B2F9F07}"/>
                </a:ext>
              </a:extLst>
            </p:cNvPr>
            <p:cNvCxnSpPr>
              <a:cxnSpLocks noChangeShapeType="1"/>
              <a:stCxn id="13" idx="3"/>
              <a:endCxn id="17" idx="1"/>
            </p:cNvCxnSpPr>
            <p:nvPr/>
          </p:nvCxnSpPr>
          <p:spPr bwMode="gray">
            <a:xfrm>
              <a:off x="5538788" y="2768215"/>
              <a:ext cx="911225" cy="336265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" name="AutoShape 77" descr="© INSCALE GmbH, 26.05.2010&#10;http://www.presentationload.com/">
              <a:extLst>
                <a:ext uri="{FF2B5EF4-FFF2-40B4-BE49-F238E27FC236}">
                  <a16:creationId xmlns:a16="http://schemas.microsoft.com/office/drawing/2014/main" id="{BF789C05-02D0-E042-ACBF-5D971EE391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6925" y="3005138"/>
              <a:ext cx="1916113" cy="49688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135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noProof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Показатели здоровья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noProof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из электронной </a:t>
              </a:r>
              <a:br>
                <a:rPr lang="ru-RU" sz="1400" noProof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400" noProof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медицинской карты</a:t>
              </a:r>
              <a:endParaRPr lang="de-DE" sz="1400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AutoShape 78" descr="© INSCALE GmbH, 26.05.2010&#10;http://www.presentationload.com/">
              <a:extLst>
                <a:ext uri="{FF2B5EF4-FFF2-40B4-BE49-F238E27FC236}">
                  <a16:creationId xmlns:a16="http://schemas.microsoft.com/office/drawing/2014/main" id="{3F46A48D-6153-8743-90DD-F5DF286C50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24263" y="2531291"/>
              <a:ext cx="1914525" cy="47384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170BA"/>
                </a:gs>
                <a:gs pos="100000">
                  <a:srgbClr val="008CF2"/>
                </a:gs>
              </a:gsLst>
              <a:lin ang="135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noProof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Оценка на основе шкал риска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noProof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открытых методик</a:t>
              </a:r>
              <a:endParaRPr lang="de-DE" sz="14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AutoShape 79" descr="© INSCALE GmbH, 26.05.2010&#10;http://www.presentationload.com/">
              <a:extLst>
                <a:ext uri="{FF2B5EF4-FFF2-40B4-BE49-F238E27FC236}">
                  <a16:creationId xmlns:a16="http://schemas.microsoft.com/office/drawing/2014/main" id="{D3DF7B4B-8E7D-8B47-B0F0-52306A16D4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24263" y="3547272"/>
              <a:ext cx="1914525" cy="45005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699D4B"/>
                </a:gs>
                <a:gs pos="100000">
                  <a:srgbClr val="9BE76D"/>
                </a:gs>
              </a:gsLst>
              <a:lin ang="135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noProof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Оценка с помощью обученных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noProof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нейронных сетей</a:t>
              </a:r>
              <a:endParaRPr lang="de-DE" sz="1400" noProof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AutoShape 81" descr="© INSCALE GmbH, 26.05.2010&#10;http://www.presentationload.com/">
              <a:extLst>
                <a:ext uri="{FF2B5EF4-FFF2-40B4-BE49-F238E27FC236}">
                  <a16:creationId xmlns:a16="http://schemas.microsoft.com/office/drawing/2014/main" id="{2720C7C5-7459-FB48-8E9A-702BF46BC3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0013" y="2304653"/>
              <a:ext cx="2313551" cy="24606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135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noProof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Оценка сердечно-сосудистых рисков</a:t>
              </a:r>
              <a:endParaRPr lang="de-DE" sz="1400" noProof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AutoShape 82" descr="© INSCALE GmbH, 26.05.2010&#10;http://www.presentationload.com/">
              <a:extLst>
                <a:ext uri="{FF2B5EF4-FFF2-40B4-BE49-F238E27FC236}">
                  <a16:creationId xmlns:a16="http://schemas.microsoft.com/office/drawing/2014/main" id="{55967BEE-946D-254F-8549-239BC56A4E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0013" y="2955378"/>
              <a:ext cx="2313551" cy="29820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135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noProof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Оценка рисков наркологических </a:t>
              </a:r>
              <a:br>
                <a:rPr lang="ru-RU" sz="1400" noProof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400" noProof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заболеваний</a:t>
              </a:r>
              <a:endParaRPr lang="de-DE" sz="1400" noProof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AutoShape 83" descr="© INSCALE GmbH, 26.05.2010&#10;http://www.presentationload.com/">
              <a:extLst>
                <a:ext uri="{FF2B5EF4-FFF2-40B4-BE49-F238E27FC236}">
                  <a16:creationId xmlns:a16="http://schemas.microsoft.com/office/drawing/2014/main" id="{A0D7F295-644C-5442-A098-FE6EFAD73C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0013" y="3502025"/>
              <a:ext cx="2313551" cy="34131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135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noProof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Выявление подозрений </a:t>
              </a:r>
              <a:br>
                <a:rPr lang="ru-RU" sz="1400" noProof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400" noProof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 заболевание</a:t>
              </a:r>
              <a:endParaRPr lang="de-DE" sz="1400" noProof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AutoShape 84" descr="© INSCALE GmbH, 26.05.2010&#10;http://www.presentationload.com/">
              <a:extLst>
                <a:ext uri="{FF2B5EF4-FFF2-40B4-BE49-F238E27FC236}">
                  <a16:creationId xmlns:a16="http://schemas.microsoft.com/office/drawing/2014/main" id="{40795C92-BCB0-7443-B84A-EC05E4729F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0013" y="3908425"/>
              <a:ext cx="2313551" cy="31232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135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noProof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Прогноз ухудшения здоровья</a:t>
              </a:r>
              <a:endParaRPr lang="de-DE" sz="1400" noProof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" name="Rectangle 109" descr="© INSCALE GmbH, 26.05.2010&#10;http://www.presentationload.com/">
            <a:extLst>
              <a:ext uri="{FF2B5EF4-FFF2-40B4-BE49-F238E27FC236}">
                <a16:creationId xmlns:a16="http://schemas.microsoft.com/office/drawing/2014/main" id="{1CB293DF-95D1-AF4F-8556-D86DF1518B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2345" y="1783222"/>
            <a:ext cx="38428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noProof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Входные данные</a:t>
            </a:r>
            <a:endParaRPr lang="de-DE" sz="1600" b="1" noProof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110" descr="© INSCALE GmbH, 26.05.2010&#10;http://www.presentationload.com/">
            <a:extLst>
              <a:ext uri="{FF2B5EF4-FFF2-40B4-BE49-F238E27FC236}">
                <a16:creationId xmlns:a16="http://schemas.microsoft.com/office/drawing/2014/main" id="{BA264DF5-7C38-E747-AD09-164C28CEC7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37015" y="1786399"/>
            <a:ext cx="3846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noProof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анализа</a:t>
            </a:r>
            <a:endParaRPr lang="de-DE" sz="1600" b="1" noProof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11" descr="© INSCALE GmbH, 26.05.2010&#10;http://www.presentationload.com/">
            <a:extLst>
              <a:ext uri="{FF2B5EF4-FFF2-40B4-BE49-F238E27FC236}">
                <a16:creationId xmlns:a16="http://schemas.microsoft.com/office/drawing/2014/main" id="{AD88FB22-5B85-264B-A75C-F713700B47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13636" y="1789948"/>
            <a:ext cx="38623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noProof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Методики</a:t>
            </a:r>
            <a:endParaRPr lang="de-DE" sz="1600" b="1" noProof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Gerade Verbindung 2">
            <a:extLst>
              <a:ext uri="{FF2B5EF4-FFF2-40B4-BE49-F238E27FC236}">
                <a16:creationId xmlns:a16="http://schemas.microsoft.com/office/drawing/2014/main" id="{84F39792-0308-F147-9A6C-4141A202E01E}"/>
              </a:ext>
            </a:extLst>
          </p:cNvPr>
          <p:cNvCxnSpPr>
            <a:cxnSpLocks/>
          </p:cNvCxnSpPr>
          <p:nvPr/>
        </p:nvCxnSpPr>
        <p:spPr bwMode="gray">
          <a:xfrm>
            <a:off x="3795184" y="1693333"/>
            <a:ext cx="0" cy="4190825"/>
          </a:xfrm>
          <a:prstGeom prst="line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">
            <a:extLst>
              <a:ext uri="{FF2B5EF4-FFF2-40B4-BE49-F238E27FC236}">
                <a16:creationId xmlns:a16="http://schemas.microsoft.com/office/drawing/2014/main" id="{F2EE68D8-9697-0A49-BE37-B20467C56979}"/>
              </a:ext>
            </a:extLst>
          </p:cNvPr>
          <p:cNvCxnSpPr>
            <a:cxnSpLocks/>
          </p:cNvCxnSpPr>
          <p:nvPr/>
        </p:nvCxnSpPr>
        <p:spPr bwMode="gray">
          <a:xfrm>
            <a:off x="8013636" y="1683137"/>
            <a:ext cx="0" cy="4190825"/>
          </a:xfrm>
          <a:prstGeom prst="line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utoShape 81" descr="© INSCALE GmbH, 26.05.2010&#10;http://www.presentationload.com/">
            <a:extLst>
              <a:ext uri="{FF2B5EF4-FFF2-40B4-BE49-F238E27FC236}">
                <a16:creationId xmlns:a16="http://schemas.microsoft.com/office/drawing/2014/main" id="{C93EE855-60B7-A64D-8C76-105D4CEC96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04316" y="2740183"/>
            <a:ext cx="3154283" cy="38317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AFAFAF"/>
              </a:gs>
              <a:gs pos="100000">
                <a:srgbClr val="D7D7D7"/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noProof="1">
                <a:solidFill>
                  <a:srgbClr val="000000"/>
                </a:solidFill>
                <a:latin typeface="Calibri"/>
                <a:cs typeface="+mn-cs"/>
              </a:rPr>
              <a:t>Оценка рисков легочных заболеваний</a:t>
            </a:r>
            <a:endParaRPr lang="de-DE" sz="1400" noProof="1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6775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9E795D-0638-DA44-8D01-478AC5E741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3152" r="1315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106FFD-F51B-4648-BDBE-C5DE74807AC0}"/>
              </a:ext>
            </a:extLst>
          </p:cNvPr>
          <p:cNvSpPr txBox="1"/>
          <p:nvPr/>
        </p:nvSpPr>
        <p:spPr>
          <a:xfrm>
            <a:off x="3498818" y="1648180"/>
            <a:ext cx="3684814" cy="1774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Оценки рисков на основе шкал и открытых методик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BB4C13DA-3B4C-FA46-8773-E55F9B930267}"/>
              </a:ext>
            </a:extLst>
          </p:cNvPr>
          <p:cNvCxnSpPr>
            <a:cxnSpLocks/>
          </p:cNvCxnSpPr>
          <p:nvPr/>
        </p:nvCxnSpPr>
        <p:spPr>
          <a:xfrm>
            <a:off x="3498818" y="3603223"/>
            <a:ext cx="1767449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21A9850-3B19-674A-977B-E79D5310B30F}"/>
              </a:ext>
            </a:extLst>
          </p:cNvPr>
          <p:cNvSpPr txBox="1"/>
          <p:nvPr/>
        </p:nvSpPr>
        <p:spPr>
          <a:xfrm>
            <a:off x="7308555" y="902167"/>
            <a:ext cx="4644111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рисков развития сердечно-сосудистых заболеваний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91425-BC89-6B48-B283-A6C64F36C9DC}"/>
              </a:ext>
            </a:extLst>
          </p:cNvPr>
          <p:cNvSpPr txBox="1"/>
          <p:nvPr/>
        </p:nvSpPr>
        <p:spPr>
          <a:xfrm>
            <a:off x="7303525" y="1265980"/>
            <a:ext cx="4527752" cy="283160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суммарного 10 летнего  риска смерти пациентов от сердечно-сосудистых событий по 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</a:t>
            </a:r>
            <a:endParaRPr lang="ru-RU" sz="1200" b="1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суммарного коронарного риска  в течение 10 лет по 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FRAMINGEM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10 летнего риска развития острых коронарных событий и ишемического инсульта у мужчин и женщин  по 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сердечно-сосудистого риска, развития инфаркта  миокарда, инсульта, </a:t>
            </a:r>
            <a:r>
              <a:rPr lang="ru-RU" sz="1200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реваскуляризации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коронарных артерий или смерти от ССЗ для женщин старше 45 лет и мужчин от 50 до  80 лет по 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REYNOLDS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риска развития инсульта и тромбоэмболических осложнений у пациентов с трепетанием и фибрилляцией предсердий по 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CHA2DS2VASc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hape 3925">
            <a:extLst>
              <a:ext uri="{FF2B5EF4-FFF2-40B4-BE49-F238E27FC236}">
                <a16:creationId xmlns:a16="http://schemas.microsoft.com/office/drawing/2014/main" id="{066AB25C-B2B3-7140-93D6-0B7FECEFF03A}"/>
              </a:ext>
            </a:extLst>
          </p:cNvPr>
          <p:cNvSpPr/>
          <p:nvPr/>
        </p:nvSpPr>
        <p:spPr>
          <a:xfrm>
            <a:off x="6909629" y="883885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8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2" y="15164"/>
                  <a:pt x="13602" y="15074"/>
                </a:cubicBezTo>
                <a:lnTo>
                  <a:pt x="17529" y="11147"/>
                </a:lnTo>
                <a:cubicBezTo>
                  <a:pt x="17618" y="11059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2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9"/>
                  <a:pt x="12818" y="7132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5400000" scaled="1"/>
            </a:gra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044B19-6C93-DF4E-B82B-146B961321D5}"/>
              </a:ext>
            </a:extLst>
          </p:cNvPr>
          <p:cNvSpPr txBox="1"/>
          <p:nvPr/>
        </p:nvSpPr>
        <p:spPr>
          <a:xfrm>
            <a:off x="7303525" y="3990367"/>
            <a:ext cx="4240960" cy="149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рисков легочных заболеваний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51E6DA-6F7A-F342-9851-5C2D2CE1F21B}"/>
              </a:ext>
            </a:extLst>
          </p:cNvPr>
          <p:cNvSpPr txBox="1"/>
          <p:nvPr/>
        </p:nvSpPr>
        <p:spPr>
          <a:xfrm>
            <a:off x="7303525" y="4258180"/>
            <a:ext cx="4727278" cy="184665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тяжести состояния / смерти в течение 30 дней среди пациентов с внебольничной пневмонией + прогнозирование необходимости госпитализации по 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 (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PSI)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тяжести состояния госпитализированных больных </a:t>
            </a:r>
            <a:r>
              <a:rPr lang="ru-RU" sz="1200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внегоспитальной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пневмонией по 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SMART-COP/ SMRT 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тяжести состояния / смерти пациента в течение 30 дней от </a:t>
            </a:r>
            <a:r>
              <a:rPr lang="ru-RU" sz="1200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внегоспитальной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пневмонии  по 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CURB 65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CRB 65 </a:t>
            </a:r>
          </a:p>
        </p:txBody>
      </p:sp>
      <p:sp>
        <p:nvSpPr>
          <p:cNvPr id="16" name="Shape 3925">
            <a:extLst>
              <a:ext uri="{FF2B5EF4-FFF2-40B4-BE49-F238E27FC236}">
                <a16:creationId xmlns:a16="http://schemas.microsoft.com/office/drawing/2014/main" id="{574A10FC-3567-BC4F-84D1-573F1D824040}"/>
              </a:ext>
            </a:extLst>
          </p:cNvPr>
          <p:cNvSpPr/>
          <p:nvPr/>
        </p:nvSpPr>
        <p:spPr>
          <a:xfrm>
            <a:off x="6909629" y="3925550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8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2" y="15164"/>
                  <a:pt x="13602" y="15074"/>
                </a:cubicBezTo>
                <a:lnTo>
                  <a:pt x="17529" y="11147"/>
                </a:lnTo>
                <a:cubicBezTo>
                  <a:pt x="17618" y="11059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2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9"/>
                  <a:pt x="12818" y="7132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5400000" scaled="1"/>
            </a:gra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221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01" y="172361"/>
            <a:ext cx="11533932" cy="495486"/>
          </a:xfrm>
        </p:spPr>
        <p:txBody>
          <a:bodyPr/>
          <a:lstStyle/>
          <a:p>
            <a:pPr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Применяемая литература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201" y="2882305"/>
            <a:ext cx="2637367" cy="59073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Wilson PW, et. al. Prediction of Coronary Heart Disease Using Risk Factor Categories. Circulation 1998.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15F13D-345B-3A4F-9F1E-A58974ABCBA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882" b="11882"/>
          <a:stretch>
            <a:fillRect/>
          </a:stretch>
        </p:blipFill>
        <p:spPr>
          <a:xfrm>
            <a:off x="243201" y="1218388"/>
            <a:ext cx="1875620" cy="1513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333B42-F96C-B440-92BA-DB69AE36B9A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9468" b="19468"/>
          <a:stretch>
            <a:fillRect/>
          </a:stretch>
        </p:blipFill>
        <p:spPr>
          <a:xfrm>
            <a:off x="2693633" y="954364"/>
            <a:ext cx="1874492" cy="1513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94534BD-8999-FF4A-9E69-F7582C924CF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21732" b="21732"/>
          <a:stretch>
            <a:fillRect/>
          </a:stretch>
        </p:blipFill>
        <p:spPr>
          <a:xfrm>
            <a:off x="5043561" y="875136"/>
            <a:ext cx="1972626" cy="1592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E6342F5-7C8B-1149-B1B3-F4C6A27B0E9B}"/>
              </a:ext>
            </a:extLst>
          </p:cNvPr>
          <p:cNvSpPr txBox="1"/>
          <p:nvPr/>
        </p:nvSpPr>
        <p:spPr>
          <a:xfrm>
            <a:off x="2839691" y="2620951"/>
            <a:ext cx="1872430" cy="99700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Assessing Cardiovascular Risk: Report From the Risk Assessment Work Group National Heart, Lung, and Blood Institute 2013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1F0336-8195-5E45-8799-1BB8989EACE8}"/>
              </a:ext>
            </a:extLst>
          </p:cNvPr>
          <p:cNvSpPr txBox="1"/>
          <p:nvPr/>
        </p:nvSpPr>
        <p:spPr>
          <a:xfrm>
            <a:off x="5135975" y="2642664"/>
            <a:ext cx="1969979" cy="120013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J.S. Berger, C.O. Jordan, D. Lloyd-Jones, R.S. Blumenthal Screening for Cardiovascular Risk in Asymptomatic Patients </a:t>
            </a:r>
            <a:r>
              <a:rPr lang="ru-RU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впервые опубликована в 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J Am Coll </a:t>
            </a:r>
            <a:r>
              <a:rPr lang="en-US" sz="1100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Cardiol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 2010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EB00765-DC0E-4D4A-A482-1BC1C1784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402" y="1448539"/>
            <a:ext cx="1172717" cy="1674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CBC3BDE-14FE-F140-9423-1DE5A3FE0706}"/>
              </a:ext>
            </a:extLst>
          </p:cNvPr>
          <p:cNvSpPr txBox="1"/>
          <p:nvPr/>
        </p:nvSpPr>
        <p:spPr>
          <a:xfrm>
            <a:off x="7330021" y="3307669"/>
            <a:ext cx="1861480" cy="140326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Inga </a:t>
            </a:r>
            <a:r>
              <a:rPr lang="en-US" sz="1100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Pietka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Agata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Sakowicz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, Tadeusz </a:t>
            </a:r>
            <a:r>
              <a:rPr lang="en-US" sz="1100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Pietrucha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, Anna </a:t>
            </a:r>
            <a:r>
              <a:rPr lang="en-US" sz="1100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Cichocka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-Radwan, Malgorzata </a:t>
            </a:r>
            <a:r>
              <a:rPr lang="en-US" sz="1100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Lelonek</a:t>
            </a:r>
            <a:r>
              <a:rPr lang="ru-RU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. 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Usefulness of Reynolds Risk Score in men with stable angina</a:t>
            </a:r>
            <a:r>
              <a:rPr lang="ru-RU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. 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2013 </a:t>
            </a:r>
            <a:r>
              <a:rPr lang="ru-RU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F1F762F-24CB-9E4F-8C62-908F42C05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1423" y="900047"/>
            <a:ext cx="1172717" cy="1656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734BAFE-1EFA-8B4C-8FF0-185D4CC40FC3}"/>
              </a:ext>
            </a:extLst>
          </p:cNvPr>
          <p:cNvSpPr txBox="1"/>
          <p:nvPr/>
        </p:nvSpPr>
        <p:spPr>
          <a:xfrm>
            <a:off x="9666937" y="2845399"/>
            <a:ext cx="2006507" cy="201266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Gregory Y. H. Lip, Robby </a:t>
            </a:r>
            <a:r>
              <a:rPr lang="en-US" sz="1100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Nieuwlaat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 , Ron Pisters , Deirdre A. Lane , Harry J. G. M. </a:t>
            </a:r>
            <a:r>
              <a:rPr lang="en-US" sz="1100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Crijns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. Refining Clinical Risk </a:t>
            </a:r>
            <a:r>
              <a:rPr lang="en-US" sz="1100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Stratifi</a:t>
            </a:r>
            <a:r>
              <a:rPr lang="en-US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 cation for Predicting Stroke and Thromboembolism in Atrial Fibrillation Using a Novel Risk Factor-Based Approach. 2010 </a:t>
            </a:r>
            <a:r>
              <a:rPr lang="ru-RU" sz="11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00338B0-2C0B-7349-BAD2-536135F67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370" y="3781636"/>
            <a:ext cx="1398476" cy="1929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ED4A745-42BE-404D-BD31-550A1471B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9346" y="4046534"/>
            <a:ext cx="1435924" cy="2036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04518C6-D87B-DD4B-930E-D87F9917B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8529" y="4360244"/>
            <a:ext cx="1293016" cy="2159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7059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5735</TotalTime>
  <Words>826</Words>
  <Application>Microsoft Macintosh PowerPoint</Application>
  <PresentationFormat>Широкоэкранный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Source Sans Pro</vt:lpstr>
      <vt:lpstr>Tahoma</vt:lpstr>
      <vt:lpstr>Titillium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Применяемая литература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Александр Гусев</cp:lastModifiedBy>
  <cp:revision>181</cp:revision>
  <cp:lastPrinted>2018-09-16T06:27:48Z</cp:lastPrinted>
  <dcterms:created xsi:type="dcterms:W3CDTF">2016-09-29T04:17:56Z</dcterms:created>
  <dcterms:modified xsi:type="dcterms:W3CDTF">2018-10-10T08:38:18Z</dcterms:modified>
</cp:coreProperties>
</file>